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759" r:id="rId4"/>
    <p:sldMasterId id="2147483779" r:id="rId5"/>
  </p:sldMasterIdLst>
  <p:notesMasterIdLst>
    <p:notesMasterId r:id="rId28"/>
  </p:notesMasterIdLst>
  <p:handoutMasterIdLst>
    <p:handoutMasterId r:id="rId29"/>
  </p:handoutMasterIdLst>
  <p:sldIdLst>
    <p:sldId id="399" r:id="rId6"/>
    <p:sldId id="442" r:id="rId7"/>
    <p:sldId id="489" r:id="rId8"/>
    <p:sldId id="490" r:id="rId9"/>
    <p:sldId id="491" r:id="rId10"/>
    <p:sldId id="497" r:id="rId11"/>
    <p:sldId id="492" r:id="rId12"/>
    <p:sldId id="493" r:id="rId13"/>
    <p:sldId id="496" r:id="rId14"/>
    <p:sldId id="501" r:id="rId15"/>
    <p:sldId id="500" r:id="rId16"/>
    <p:sldId id="499" r:id="rId17"/>
    <p:sldId id="484" r:id="rId18"/>
    <p:sldId id="475" r:id="rId19"/>
    <p:sldId id="476" r:id="rId20"/>
    <p:sldId id="477" r:id="rId21"/>
    <p:sldId id="485" r:id="rId22"/>
    <p:sldId id="487" r:id="rId23"/>
    <p:sldId id="488" r:id="rId24"/>
    <p:sldId id="460" r:id="rId25"/>
    <p:sldId id="502" r:id="rId26"/>
    <p:sldId id="443" r:id="rId27"/>
  </p:sldIdLst>
  <p:sldSz cx="12188825" cy="6858000"/>
  <p:notesSz cx="6858000" cy="9296400"/>
  <p:embeddedFontLst>
    <p:embeddedFont>
      <p:font typeface="Times" panose="02020603050405020304" pitchFamily="18" charset="0"/>
      <p:regular r:id="rId30"/>
      <p:bold r:id="rId31"/>
      <p:italic r:id="rId32"/>
      <p:boldItalic r:id="rId33"/>
    </p:embeddedFont>
    <p:embeddedFont>
      <p:font typeface="Segoe UI Light" panose="020B0502040204020203" pitchFamily="34" charset="0"/>
      <p:regular r:id="rId34"/>
      <p:italic r:id="rId35"/>
    </p:embeddedFont>
    <p:embeddedFont>
      <p:font typeface="Segoe Light" panose="020B0604020202020204" charset="0"/>
      <p:regular r:id="rId36"/>
      <p:italic r:id="rId37"/>
    </p:embeddedFont>
    <p:embeddedFont>
      <p:font typeface="Segoe UI" panose="020B0502040204020203" pitchFamily="34" charset="0"/>
      <p:regular r:id="rId38"/>
      <p:bold r:id="rId39"/>
      <p:italic r:id="rId40"/>
      <p:boldItalic r:id="rId41"/>
    </p:embeddedFont>
    <p:embeddedFont>
      <p:font typeface="Consolas" panose="020B0609020204030204" pitchFamily="49" charset="0"/>
      <p:regular r:id="rId42"/>
      <p:bold r:id="rId43"/>
      <p:italic r:id="rId44"/>
      <p:boldItalic r:id="rId45"/>
    </p:embeddedFont>
    <p:embeddedFont>
      <p:font typeface="Segoe UI Semibold" panose="020B0702040204020203" pitchFamily="34" charset="0"/>
      <p:bold r:id="rId46"/>
      <p:boldItalic r:id="rId47"/>
    </p:embeddedFont>
  </p:embeddedFontLst>
  <p:custDataLst>
    <p:tags r:id="rId48"/>
  </p:custDataLst>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7EE7498-9CE3-47C3-8C1D-3DD4B95F1131}">
          <p14:sldIdLst>
            <p14:sldId id="399"/>
            <p14:sldId id="442"/>
            <p14:sldId id="489"/>
            <p14:sldId id="490"/>
            <p14:sldId id="491"/>
            <p14:sldId id="497"/>
            <p14:sldId id="492"/>
            <p14:sldId id="493"/>
            <p14:sldId id="496"/>
            <p14:sldId id="501"/>
            <p14:sldId id="500"/>
            <p14:sldId id="499"/>
            <p14:sldId id="484"/>
            <p14:sldId id="475"/>
            <p14:sldId id="476"/>
            <p14:sldId id="477"/>
            <p14:sldId id="485"/>
            <p14:sldId id="487"/>
          </p14:sldIdLst>
        </p14:section>
        <p14:section name="Summary" id="{520CA4DD-2369-43B6-B532-BBB01510D5E7}">
          <p14:sldIdLst>
            <p14:sldId id="488"/>
            <p14:sldId id="460"/>
            <p14:sldId id="502"/>
            <p14:sldId id="443"/>
          </p14:sldIdLst>
        </p14:section>
        <p14:section name="Appendix" id="{348606F5-3632-402C-981B-6CD0A532E3AC}">
          <p14:sldIdLst/>
        </p14:section>
      </p14:sectionLst>
    </p:ext>
    <p:ext uri="{EFAFB233-063F-42B5-8137-9DF3F51BA10A}">
      <p15:sldGuideLst xmlns:p15="http://schemas.microsoft.com/office/powerpoint/2012/main">
        <p15:guide id="1" orient="horz" pos="895">
          <p15:clr>
            <a:srgbClr val="A4A3A4"/>
          </p15:clr>
        </p15:guide>
        <p15:guide id="2" orient="horz" pos="719">
          <p15:clr>
            <a:srgbClr val="A4A3A4"/>
          </p15:clr>
        </p15:guide>
        <p15:guide id="3" orient="horz" pos="4176">
          <p15:clr>
            <a:srgbClr val="A4A3A4"/>
          </p15:clr>
        </p15:guide>
        <p15:guide id="4" orient="horz" pos="3937">
          <p15:clr>
            <a:srgbClr val="A4A3A4"/>
          </p15:clr>
        </p15:guide>
        <p15:guide id="5" orient="horz" pos="510">
          <p15:clr>
            <a:srgbClr val="A4A3A4"/>
          </p15:clr>
        </p15:guide>
        <p15:guide id="6" pos="326">
          <p15:clr>
            <a:srgbClr val="A4A3A4"/>
          </p15:clr>
        </p15:guide>
        <p15:guide id="7" pos="7355">
          <p15:clr>
            <a:srgbClr val="A4A3A4"/>
          </p15:clr>
        </p15:guide>
      </p15:sldGuideLst>
    </p:ext>
    <p:ext uri="{2D200454-40CA-4A62-9FC3-DE9A4176ACB9}">
      <p15:notesGuideLst xmlns:p15="http://schemas.microsoft.com/office/powerpoint/2012/main">
        <p15:guide id="1" orient="horz" pos="2928">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95959"/>
    <a:srgbClr val="6F6F6F"/>
    <a:srgbClr val="303030"/>
    <a:srgbClr val="47474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304" autoAdjust="0"/>
    <p:restoredTop sz="77743" autoAdjust="0"/>
  </p:normalViewPr>
  <p:slideViewPr>
    <p:cSldViewPr snapToGrid="0">
      <p:cViewPr varScale="1">
        <p:scale>
          <a:sx n="67" d="100"/>
          <a:sy n="67" d="100"/>
        </p:scale>
        <p:origin x="1104" y="72"/>
      </p:cViewPr>
      <p:guideLst>
        <p:guide orient="horz" pos="895"/>
        <p:guide orient="horz" pos="719"/>
        <p:guide orient="horz" pos="4176"/>
        <p:guide orient="horz" pos="3937"/>
        <p:guide orient="horz" pos="510"/>
        <p:guide pos="326"/>
        <p:guide pos="7355"/>
      </p:guideLst>
    </p:cSldViewPr>
  </p:slideViewPr>
  <p:outlineViewPr>
    <p:cViewPr>
      <p:scale>
        <a:sx n="33" d="100"/>
        <a:sy n="33" d="100"/>
      </p:scale>
      <p:origin x="0" y="-234"/>
    </p:cViewPr>
  </p:outlineViewPr>
  <p:notesTextViewPr>
    <p:cViewPr>
      <p:scale>
        <a:sx n="100" d="100"/>
        <a:sy n="100" d="100"/>
      </p:scale>
      <p:origin x="0" y="0"/>
    </p:cViewPr>
  </p:notesTextViewPr>
  <p:sorterViewPr>
    <p:cViewPr>
      <p:scale>
        <a:sx n="60" d="100"/>
        <a:sy n="60" d="100"/>
      </p:scale>
      <p:origin x="0" y="3300"/>
    </p:cViewPr>
  </p:sorterViewPr>
  <p:notesViewPr>
    <p:cSldViewPr snapToGrid="0" showGuides="1">
      <p:cViewPr varScale="1">
        <p:scale>
          <a:sx n="78" d="100"/>
          <a:sy n="78" d="100"/>
        </p:scale>
        <p:origin x="-2622" y="-102"/>
      </p:cViewPr>
      <p:guideLst>
        <p:guide orient="horz" pos="2928"/>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font" Target="fonts/font10.fntdata"/><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font" Target="fonts/font5.fntdata"/><Relationship Id="rId42" Type="http://schemas.openxmlformats.org/officeDocument/2006/relationships/font" Target="fonts/font13.fntdata"/><Relationship Id="rId47" Type="http://schemas.openxmlformats.org/officeDocument/2006/relationships/font" Target="fonts/font18.fntdata"/><Relationship Id="rId50" Type="http://schemas.openxmlformats.org/officeDocument/2006/relationships/viewProps" Target="view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font" Target="fonts/font4.fntdata"/><Relationship Id="rId38" Type="http://schemas.openxmlformats.org/officeDocument/2006/relationships/font" Target="fonts/font9.fntdata"/><Relationship Id="rId46" Type="http://schemas.openxmlformats.org/officeDocument/2006/relationships/font" Target="fonts/font17.fntdata"/><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handoutMaster" Target="handoutMasters/handoutMaster1.xml"/><Relationship Id="rId41" Type="http://schemas.openxmlformats.org/officeDocument/2006/relationships/font" Target="fonts/font12.fntdata"/><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font" Target="fonts/font11.fntdata"/><Relationship Id="rId45" Type="http://schemas.openxmlformats.org/officeDocument/2006/relationships/font" Target="fonts/font16.fntdata"/><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notesMaster" Target="notesMasters/notesMaster1.xml"/><Relationship Id="rId36" Type="http://schemas.openxmlformats.org/officeDocument/2006/relationships/font" Target="fonts/font7.fntdata"/><Relationship Id="rId49" Type="http://schemas.openxmlformats.org/officeDocument/2006/relationships/presProps" Target="presProp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font" Target="fonts/font2.fntdata"/><Relationship Id="rId44" Type="http://schemas.openxmlformats.org/officeDocument/2006/relationships/font" Target="fonts/font15.fntdata"/><Relationship Id="rId52"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font" Target="fonts/font1.fntdata"/><Relationship Id="rId35" Type="http://schemas.openxmlformats.org/officeDocument/2006/relationships/font" Target="fonts/font6.fntdata"/><Relationship Id="rId43" Type="http://schemas.openxmlformats.org/officeDocument/2006/relationships/font" Target="fonts/font14.fntdata"/><Relationship Id="rId48" Type="http://schemas.openxmlformats.org/officeDocument/2006/relationships/tags" Target="tags/tag1.xml"/><Relationship Id="rId8" Type="http://schemas.openxmlformats.org/officeDocument/2006/relationships/slide" Target="slides/slide3.xml"/><Relationship Id="rId51"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7BC241F-4866-41C5-A705-350096F6C0A0}" type="doc">
      <dgm:prSet loTypeId="urn:microsoft.com/office/officeart/2005/8/layout/hProcess9" loCatId="process" qsTypeId="urn:microsoft.com/office/officeart/2005/8/quickstyle/simple1" qsCatId="simple" csTypeId="urn:microsoft.com/office/officeart/2005/8/colors/accent1_2" csCatId="accent1" phldr="1"/>
      <dgm:spPr/>
    </dgm:pt>
    <dgm:pt modelId="{B3CFD582-2FF1-40DA-8824-407F9C724942}">
      <dgm:prSet phldrT="[Text]"/>
      <dgm:spPr/>
      <dgm:t>
        <a:bodyPr/>
        <a:lstStyle/>
        <a:p>
          <a:r>
            <a:rPr lang="en-US" dirty="0" smtClean="0"/>
            <a:t>MS BizSpark</a:t>
          </a:r>
          <a:endParaRPr lang="ru-RU" dirty="0"/>
        </a:p>
      </dgm:t>
    </dgm:pt>
    <dgm:pt modelId="{7E2B0A67-0C36-4369-9DBB-AC2CFC88116A}" type="parTrans" cxnId="{3FC96E36-298A-4A0F-9521-9F8F640ACD29}">
      <dgm:prSet/>
      <dgm:spPr/>
      <dgm:t>
        <a:bodyPr/>
        <a:lstStyle/>
        <a:p>
          <a:endParaRPr lang="ru-RU"/>
        </a:p>
      </dgm:t>
    </dgm:pt>
    <dgm:pt modelId="{706C9D53-C1DD-4E23-BED0-0ED929CC9B38}" type="sibTrans" cxnId="{3FC96E36-298A-4A0F-9521-9F8F640ACD29}">
      <dgm:prSet/>
      <dgm:spPr/>
      <dgm:t>
        <a:bodyPr/>
        <a:lstStyle/>
        <a:p>
          <a:endParaRPr lang="ru-RU"/>
        </a:p>
      </dgm:t>
    </dgm:pt>
    <dgm:pt modelId="{8AB7A92E-BEEC-4E9B-86C7-D0C110A52FD4}">
      <dgm:prSet phldrT="[Text]"/>
      <dgm:spPr/>
      <dgm:t>
        <a:bodyPr/>
        <a:lstStyle/>
        <a:p>
          <a:r>
            <a:rPr lang="en-US" dirty="0" smtClean="0"/>
            <a:t>MS Seed Fund</a:t>
          </a:r>
          <a:endParaRPr lang="ru-RU" dirty="0"/>
        </a:p>
      </dgm:t>
    </dgm:pt>
    <dgm:pt modelId="{16B80C0A-5B7B-47BA-8F80-9C331CF43718}" type="parTrans" cxnId="{F0C8FDAE-527D-4857-8C01-C08BF10F43C2}">
      <dgm:prSet/>
      <dgm:spPr/>
      <dgm:t>
        <a:bodyPr/>
        <a:lstStyle/>
        <a:p>
          <a:endParaRPr lang="ru-RU"/>
        </a:p>
      </dgm:t>
    </dgm:pt>
    <dgm:pt modelId="{6536BDFF-AF09-4134-AD98-93503275EB3B}" type="sibTrans" cxnId="{F0C8FDAE-527D-4857-8C01-C08BF10F43C2}">
      <dgm:prSet/>
      <dgm:spPr/>
      <dgm:t>
        <a:bodyPr/>
        <a:lstStyle/>
        <a:p>
          <a:endParaRPr lang="ru-RU"/>
        </a:p>
      </dgm:t>
    </dgm:pt>
    <dgm:pt modelId="{6EDAF7E1-C026-4864-A8F4-800D99B0D07B}">
      <dgm:prSet phldrT="[Text]"/>
      <dgm:spPr/>
      <dgm:t>
        <a:bodyPr/>
        <a:lstStyle/>
        <a:p>
          <a:r>
            <a:rPr lang="en-US" dirty="0" smtClean="0"/>
            <a:t>MS Startup Accelerator</a:t>
          </a:r>
          <a:endParaRPr lang="ru-RU" dirty="0"/>
        </a:p>
      </dgm:t>
    </dgm:pt>
    <dgm:pt modelId="{6738E680-6D88-42EB-B2DF-62CF5B2F6172}" type="parTrans" cxnId="{3804BE98-C055-4885-AE2E-AC05D9AC235C}">
      <dgm:prSet/>
      <dgm:spPr/>
      <dgm:t>
        <a:bodyPr/>
        <a:lstStyle/>
        <a:p>
          <a:endParaRPr lang="ru-RU"/>
        </a:p>
      </dgm:t>
    </dgm:pt>
    <dgm:pt modelId="{A55BFB2F-D05A-462E-BD94-F4479A7A985D}" type="sibTrans" cxnId="{3804BE98-C055-4885-AE2E-AC05D9AC235C}">
      <dgm:prSet/>
      <dgm:spPr/>
      <dgm:t>
        <a:bodyPr/>
        <a:lstStyle/>
        <a:p>
          <a:endParaRPr lang="ru-RU"/>
        </a:p>
      </dgm:t>
    </dgm:pt>
    <dgm:pt modelId="{9BC9431C-86C2-4C09-ABF5-CE08B343555B}" type="pres">
      <dgm:prSet presAssocID="{07BC241F-4866-41C5-A705-350096F6C0A0}" presName="CompostProcess" presStyleCnt="0">
        <dgm:presLayoutVars>
          <dgm:dir/>
          <dgm:resizeHandles val="exact"/>
        </dgm:presLayoutVars>
      </dgm:prSet>
      <dgm:spPr/>
    </dgm:pt>
    <dgm:pt modelId="{80C6E0B3-C366-4C48-9FAC-AE81DDB07D51}" type="pres">
      <dgm:prSet presAssocID="{07BC241F-4866-41C5-A705-350096F6C0A0}" presName="arrow" presStyleLbl="bgShp" presStyleIdx="0" presStyleCnt="1"/>
      <dgm:spPr/>
    </dgm:pt>
    <dgm:pt modelId="{547EC9A8-0E60-4965-88F3-264807A1D493}" type="pres">
      <dgm:prSet presAssocID="{07BC241F-4866-41C5-A705-350096F6C0A0}" presName="linearProcess" presStyleCnt="0"/>
      <dgm:spPr/>
    </dgm:pt>
    <dgm:pt modelId="{21472661-F013-4DDA-AD9D-DFED59AB3A9A}" type="pres">
      <dgm:prSet presAssocID="{B3CFD582-2FF1-40DA-8824-407F9C724942}" presName="textNode" presStyleLbl="node1" presStyleIdx="0" presStyleCnt="3">
        <dgm:presLayoutVars>
          <dgm:bulletEnabled val="1"/>
        </dgm:presLayoutVars>
      </dgm:prSet>
      <dgm:spPr/>
      <dgm:t>
        <a:bodyPr/>
        <a:lstStyle/>
        <a:p>
          <a:endParaRPr lang="ru-RU"/>
        </a:p>
      </dgm:t>
    </dgm:pt>
    <dgm:pt modelId="{3D8AC56D-A0FD-4A64-9B06-1CB24457A1B7}" type="pres">
      <dgm:prSet presAssocID="{706C9D53-C1DD-4E23-BED0-0ED929CC9B38}" presName="sibTrans" presStyleCnt="0"/>
      <dgm:spPr/>
    </dgm:pt>
    <dgm:pt modelId="{C884AF28-7768-4C6B-A2F6-B64E9460552C}" type="pres">
      <dgm:prSet presAssocID="{8AB7A92E-BEEC-4E9B-86C7-D0C110A52FD4}" presName="textNode" presStyleLbl="node1" presStyleIdx="1" presStyleCnt="3">
        <dgm:presLayoutVars>
          <dgm:bulletEnabled val="1"/>
        </dgm:presLayoutVars>
      </dgm:prSet>
      <dgm:spPr/>
      <dgm:t>
        <a:bodyPr/>
        <a:lstStyle/>
        <a:p>
          <a:endParaRPr lang="ru-RU"/>
        </a:p>
      </dgm:t>
    </dgm:pt>
    <dgm:pt modelId="{BA401D8D-DD38-40E8-B07D-63E31AEBB140}" type="pres">
      <dgm:prSet presAssocID="{6536BDFF-AF09-4134-AD98-93503275EB3B}" presName="sibTrans" presStyleCnt="0"/>
      <dgm:spPr/>
    </dgm:pt>
    <dgm:pt modelId="{F5995E51-CF6C-4130-B0ED-00EDE242D7C8}" type="pres">
      <dgm:prSet presAssocID="{6EDAF7E1-C026-4864-A8F4-800D99B0D07B}" presName="textNode" presStyleLbl="node1" presStyleIdx="2" presStyleCnt="3">
        <dgm:presLayoutVars>
          <dgm:bulletEnabled val="1"/>
        </dgm:presLayoutVars>
      </dgm:prSet>
      <dgm:spPr/>
      <dgm:t>
        <a:bodyPr/>
        <a:lstStyle/>
        <a:p>
          <a:endParaRPr lang="ru-RU"/>
        </a:p>
      </dgm:t>
    </dgm:pt>
  </dgm:ptLst>
  <dgm:cxnLst>
    <dgm:cxn modelId="{3FC96E36-298A-4A0F-9521-9F8F640ACD29}" srcId="{07BC241F-4866-41C5-A705-350096F6C0A0}" destId="{B3CFD582-2FF1-40DA-8824-407F9C724942}" srcOrd="0" destOrd="0" parTransId="{7E2B0A67-0C36-4369-9DBB-AC2CFC88116A}" sibTransId="{706C9D53-C1DD-4E23-BED0-0ED929CC9B38}"/>
    <dgm:cxn modelId="{E7547B82-7E44-486B-A00C-65EF8280D22C}" type="presOf" srcId="{B3CFD582-2FF1-40DA-8824-407F9C724942}" destId="{21472661-F013-4DDA-AD9D-DFED59AB3A9A}" srcOrd="0" destOrd="0" presId="urn:microsoft.com/office/officeart/2005/8/layout/hProcess9"/>
    <dgm:cxn modelId="{F0C8FDAE-527D-4857-8C01-C08BF10F43C2}" srcId="{07BC241F-4866-41C5-A705-350096F6C0A0}" destId="{8AB7A92E-BEEC-4E9B-86C7-D0C110A52FD4}" srcOrd="1" destOrd="0" parTransId="{16B80C0A-5B7B-47BA-8F80-9C331CF43718}" sibTransId="{6536BDFF-AF09-4134-AD98-93503275EB3B}"/>
    <dgm:cxn modelId="{236413BD-51B9-4107-AEFA-C7C87C1B3A64}" type="presOf" srcId="{8AB7A92E-BEEC-4E9B-86C7-D0C110A52FD4}" destId="{C884AF28-7768-4C6B-A2F6-B64E9460552C}" srcOrd="0" destOrd="0" presId="urn:microsoft.com/office/officeart/2005/8/layout/hProcess9"/>
    <dgm:cxn modelId="{9FF5D3DE-1DF5-4AC4-8145-4DABB337C635}" type="presOf" srcId="{07BC241F-4866-41C5-A705-350096F6C0A0}" destId="{9BC9431C-86C2-4C09-ABF5-CE08B343555B}" srcOrd="0" destOrd="0" presId="urn:microsoft.com/office/officeart/2005/8/layout/hProcess9"/>
    <dgm:cxn modelId="{55301427-F1AF-413F-A0B0-A2829DC311C0}" type="presOf" srcId="{6EDAF7E1-C026-4864-A8F4-800D99B0D07B}" destId="{F5995E51-CF6C-4130-B0ED-00EDE242D7C8}" srcOrd="0" destOrd="0" presId="urn:microsoft.com/office/officeart/2005/8/layout/hProcess9"/>
    <dgm:cxn modelId="{3804BE98-C055-4885-AE2E-AC05D9AC235C}" srcId="{07BC241F-4866-41C5-A705-350096F6C0A0}" destId="{6EDAF7E1-C026-4864-A8F4-800D99B0D07B}" srcOrd="2" destOrd="0" parTransId="{6738E680-6D88-42EB-B2DF-62CF5B2F6172}" sibTransId="{A55BFB2F-D05A-462E-BD94-F4479A7A985D}"/>
    <dgm:cxn modelId="{2361C4DD-72AF-4B35-9EBF-4419D45AC37F}" type="presParOf" srcId="{9BC9431C-86C2-4C09-ABF5-CE08B343555B}" destId="{80C6E0B3-C366-4C48-9FAC-AE81DDB07D51}" srcOrd="0" destOrd="0" presId="urn:microsoft.com/office/officeart/2005/8/layout/hProcess9"/>
    <dgm:cxn modelId="{EF62DA9B-AA6D-44CA-B68C-F5E8A16420DF}" type="presParOf" srcId="{9BC9431C-86C2-4C09-ABF5-CE08B343555B}" destId="{547EC9A8-0E60-4965-88F3-264807A1D493}" srcOrd="1" destOrd="0" presId="urn:microsoft.com/office/officeart/2005/8/layout/hProcess9"/>
    <dgm:cxn modelId="{F6F67298-2D13-4B40-90C6-BB066C832854}" type="presParOf" srcId="{547EC9A8-0E60-4965-88F3-264807A1D493}" destId="{21472661-F013-4DDA-AD9D-DFED59AB3A9A}" srcOrd="0" destOrd="0" presId="urn:microsoft.com/office/officeart/2005/8/layout/hProcess9"/>
    <dgm:cxn modelId="{5062B615-A28C-4FED-A582-847A45ABEE3C}" type="presParOf" srcId="{547EC9A8-0E60-4965-88F3-264807A1D493}" destId="{3D8AC56D-A0FD-4A64-9B06-1CB24457A1B7}" srcOrd="1" destOrd="0" presId="urn:microsoft.com/office/officeart/2005/8/layout/hProcess9"/>
    <dgm:cxn modelId="{C55F56FD-88D2-43BA-815E-F9788A5706D3}" type="presParOf" srcId="{547EC9A8-0E60-4965-88F3-264807A1D493}" destId="{C884AF28-7768-4C6B-A2F6-B64E9460552C}" srcOrd="2" destOrd="0" presId="urn:microsoft.com/office/officeart/2005/8/layout/hProcess9"/>
    <dgm:cxn modelId="{DF5B73F4-BCB7-46EE-A119-10DF63B5BA99}" type="presParOf" srcId="{547EC9A8-0E60-4965-88F3-264807A1D493}" destId="{BA401D8D-DD38-40E8-B07D-63E31AEBB140}" srcOrd="3" destOrd="0" presId="urn:microsoft.com/office/officeart/2005/8/layout/hProcess9"/>
    <dgm:cxn modelId="{898426EB-4547-4C85-8C69-BF96CF516889}" type="presParOf" srcId="{547EC9A8-0E60-4965-88F3-264807A1D493}" destId="{F5995E51-CF6C-4130-B0ED-00EDE242D7C8}" srcOrd="4"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B71CE12-5D55-42C9-899A-412E2E2A410D}" type="doc">
      <dgm:prSet loTypeId="urn:microsoft.com/office/officeart/2005/8/layout/chevronAccent+Icon" loCatId="officeonline" qsTypeId="urn:microsoft.com/office/officeart/2005/8/quickstyle/simple1" qsCatId="simple" csTypeId="urn:microsoft.com/office/officeart/2005/8/colors/accent1_2" csCatId="accent1" phldr="1"/>
      <dgm:spPr/>
    </dgm:pt>
    <dgm:pt modelId="{1D56FD58-EC90-4AC9-AE9C-2CBD2B4551D3}">
      <dgm:prSet phldrT="[Text]"/>
      <dgm:spPr/>
      <dgm:t>
        <a:bodyPr/>
        <a:lstStyle/>
        <a:p>
          <a:r>
            <a:rPr lang="ru-RU" dirty="0" smtClean="0"/>
            <a:t>В программе</a:t>
          </a:r>
          <a:endParaRPr lang="ru-RU" dirty="0"/>
        </a:p>
      </dgm:t>
    </dgm:pt>
    <dgm:pt modelId="{7C5CFEB5-56B7-4F01-BAAC-D5B859C4987E}" type="parTrans" cxnId="{1D4CB485-0631-42DF-840F-C5378124E00A}">
      <dgm:prSet/>
      <dgm:spPr/>
      <dgm:t>
        <a:bodyPr/>
        <a:lstStyle/>
        <a:p>
          <a:endParaRPr lang="ru-RU"/>
        </a:p>
      </dgm:t>
    </dgm:pt>
    <dgm:pt modelId="{23DA5537-4BF3-4D4F-AABA-8FDAB1542A19}" type="sibTrans" cxnId="{1D4CB485-0631-42DF-840F-C5378124E00A}">
      <dgm:prSet/>
      <dgm:spPr/>
      <dgm:t>
        <a:bodyPr/>
        <a:lstStyle/>
        <a:p>
          <a:endParaRPr lang="ru-RU"/>
        </a:p>
      </dgm:t>
    </dgm:pt>
    <dgm:pt modelId="{96CC1576-CEBB-470E-9385-B339FB8275C3}">
      <dgm:prSet phldrT="[Text]"/>
      <dgm:spPr/>
      <dgm:t>
        <a:bodyPr/>
        <a:lstStyle/>
        <a:p>
          <a:r>
            <a:rPr lang="ru-RU" dirty="0" smtClean="0"/>
            <a:t>Выпускники</a:t>
          </a:r>
          <a:endParaRPr lang="ru-RU" dirty="0"/>
        </a:p>
      </dgm:t>
    </dgm:pt>
    <dgm:pt modelId="{F8FD5DBA-BF2E-4CBD-A525-54056B4FCE5C}" type="parTrans" cxnId="{B3F8CD1A-92E5-4907-A1D9-0655204A8E07}">
      <dgm:prSet/>
      <dgm:spPr/>
      <dgm:t>
        <a:bodyPr/>
        <a:lstStyle/>
        <a:p>
          <a:endParaRPr lang="ru-RU"/>
        </a:p>
      </dgm:t>
    </dgm:pt>
    <dgm:pt modelId="{DBD75619-6A70-4548-9317-687F5DEA69F5}" type="sibTrans" cxnId="{B3F8CD1A-92E5-4907-A1D9-0655204A8E07}">
      <dgm:prSet/>
      <dgm:spPr/>
      <dgm:t>
        <a:bodyPr/>
        <a:lstStyle/>
        <a:p>
          <a:endParaRPr lang="ru-RU"/>
        </a:p>
      </dgm:t>
    </dgm:pt>
    <dgm:pt modelId="{03F557D8-2633-42C3-8A4D-E8AA9C40682E}">
      <dgm:prSet/>
      <dgm:spPr/>
      <dgm:t>
        <a:bodyPr/>
        <a:lstStyle/>
        <a:p>
          <a:r>
            <a:rPr lang="ru-RU" dirty="0" smtClean="0"/>
            <a:t>Масштабирование</a:t>
          </a:r>
          <a:endParaRPr lang="ru-RU" dirty="0"/>
        </a:p>
      </dgm:t>
    </dgm:pt>
    <dgm:pt modelId="{694C8DE8-CA21-4345-94D9-68976074AC1E}" type="parTrans" cxnId="{B2EE35A2-7990-4C84-A1DC-C1C7A2E6F584}">
      <dgm:prSet/>
      <dgm:spPr/>
      <dgm:t>
        <a:bodyPr/>
        <a:lstStyle/>
        <a:p>
          <a:endParaRPr lang="ru-RU"/>
        </a:p>
      </dgm:t>
    </dgm:pt>
    <dgm:pt modelId="{6E211B25-A829-47B3-8872-3EB401957D8D}" type="sibTrans" cxnId="{B2EE35A2-7990-4C84-A1DC-C1C7A2E6F584}">
      <dgm:prSet/>
      <dgm:spPr/>
      <dgm:t>
        <a:bodyPr/>
        <a:lstStyle/>
        <a:p>
          <a:endParaRPr lang="ru-RU"/>
        </a:p>
      </dgm:t>
    </dgm:pt>
    <dgm:pt modelId="{79A0D10A-CA01-4F39-A33E-8806F0B57C1A}" type="pres">
      <dgm:prSet presAssocID="{4B71CE12-5D55-42C9-899A-412E2E2A410D}" presName="Name0" presStyleCnt="0">
        <dgm:presLayoutVars>
          <dgm:dir/>
          <dgm:resizeHandles val="exact"/>
        </dgm:presLayoutVars>
      </dgm:prSet>
      <dgm:spPr/>
    </dgm:pt>
    <dgm:pt modelId="{E53AED6F-8DBB-4B1B-90AE-FAE79105B9EE}" type="pres">
      <dgm:prSet presAssocID="{1D56FD58-EC90-4AC9-AE9C-2CBD2B4551D3}" presName="composite" presStyleCnt="0"/>
      <dgm:spPr/>
    </dgm:pt>
    <dgm:pt modelId="{D9DA63CF-21A1-4A32-9529-5AD89B3028F8}" type="pres">
      <dgm:prSet presAssocID="{1D56FD58-EC90-4AC9-AE9C-2CBD2B4551D3}" presName="bgChev" presStyleLbl="node1" presStyleIdx="0" presStyleCnt="3"/>
      <dgm:spPr/>
    </dgm:pt>
    <dgm:pt modelId="{C1117132-D202-4D58-9145-F95D3484FB14}" type="pres">
      <dgm:prSet presAssocID="{1D56FD58-EC90-4AC9-AE9C-2CBD2B4551D3}" presName="txNode" presStyleLbl="fgAcc1" presStyleIdx="0" presStyleCnt="3">
        <dgm:presLayoutVars>
          <dgm:bulletEnabled val="1"/>
        </dgm:presLayoutVars>
      </dgm:prSet>
      <dgm:spPr/>
      <dgm:t>
        <a:bodyPr/>
        <a:lstStyle/>
        <a:p>
          <a:endParaRPr lang="ru-RU"/>
        </a:p>
      </dgm:t>
    </dgm:pt>
    <dgm:pt modelId="{971D2310-CC63-4DA0-BBD4-B83F1739E959}" type="pres">
      <dgm:prSet presAssocID="{23DA5537-4BF3-4D4F-AABA-8FDAB1542A19}" presName="compositeSpace" presStyleCnt="0"/>
      <dgm:spPr/>
    </dgm:pt>
    <dgm:pt modelId="{05D8F6CD-335E-4A75-A378-7789AA05FB3C}" type="pres">
      <dgm:prSet presAssocID="{03F557D8-2633-42C3-8A4D-E8AA9C40682E}" presName="composite" presStyleCnt="0"/>
      <dgm:spPr/>
    </dgm:pt>
    <dgm:pt modelId="{30BCB44E-BED1-4FCA-9159-B19AEFB2CEAE}" type="pres">
      <dgm:prSet presAssocID="{03F557D8-2633-42C3-8A4D-E8AA9C40682E}" presName="bgChev" presStyleLbl="node1" presStyleIdx="1" presStyleCnt="3"/>
      <dgm:spPr/>
    </dgm:pt>
    <dgm:pt modelId="{44AF4D3A-F7BA-487B-92EA-6B28DE7421EB}" type="pres">
      <dgm:prSet presAssocID="{03F557D8-2633-42C3-8A4D-E8AA9C40682E}" presName="txNode" presStyleLbl="fgAcc1" presStyleIdx="1" presStyleCnt="3">
        <dgm:presLayoutVars>
          <dgm:bulletEnabled val="1"/>
        </dgm:presLayoutVars>
      </dgm:prSet>
      <dgm:spPr/>
      <dgm:t>
        <a:bodyPr/>
        <a:lstStyle/>
        <a:p>
          <a:endParaRPr lang="ru-RU"/>
        </a:p>
      </dgm:t>
    </dgm:pt>
    <dgm:pt modelId="{CA5321FE-2571-45B8-8B64-FCB92C24EB47}" type="pres">
      <dgm:prSet presAssocID="{6E211B25-A829-47B3-8872-3EB401957D8D}" presName="compositeSpace" presStyleCnt="0"/>
      <dgm:spPr/>
    </dgm:pt>
    <dgm:pt modelId="{A4F4FCE4-6835-43BF-99EB-AEE5C4D905C4}" type="pres">
      <dgm:prSet presAssocID="{96CC1576-CEBB-470E-9385-B339FB8275C3}" presName="composite" presStyleCnt="0"/>
      <dgm:spPr/>
    </dgm:pt>
    <dgm:pt modelId="{A8CE3635-9C7C-4530-BED8-0FAA28A32F8A}" type="pres">
      <dgm:prSet presAssocID="{96CC1576-CEBB-470E-9385-B339FB8275C3}" presName="bgChev" presStyleLbl="node1" presStyleIdx="2" presStyleCnt="3"/>
      <dgm:spPr/>
    </dgm:pt>
    <dgm:pt modelId="{AF056AC5-47CD-42D5-9992-909EF1EB3701}" type="pres">
      <dgm:prSet presAssocID="{96CC1576-CEBB-470E-9385-B339FB8275C3}" presName="txNode" presStyleLbl="fgAcc1" presStyleIdx="2" presStyleCnt="3">
        <dgm:presLayoutVars>
          <dgm:bulletEnabled val="1"/>
        </dgm:presLayoutVars>
      </dgm:prSet>
      <dgm:spPr/>
      <dgm:t>
        <a:bodyPr/>
        <a:lstStyle/>
        <a:p>
          <a:endParaRPr lang="ru-RU"/>
        </a:p>
      </dgm:t>
    </dgm:pt>
  </dgm:ptLst>
  <dgm:cxnLst>
    <dgm:cxn modelId="{1161423C-904F-4462-85AD-1070C998AFC9}" type="presOf" srcId="{03F557D8-2633-42C3-8A4D-E8AA9C40682E}" destId="{44AF4D3A-F7BA-487B-92EA-6B28DE7421EB}" srcOrd="0" destOrd="0" presId="urn:microsoft.com/office/officeart/2005/8/layout/chevronAccent+Icon"/>
    <dgm:cxn modelId="{B6D82361-7FF4-467C-B8CF-559C94658FD5}" type="presOf" srcId="{1D56FD58-EC90-4AC9-AE9C-2CBD2B4551D3}" destId="{C1117132-D202-4D58-9145-F95D3484FB14}" srcOrd="0" destOrd="0" presId="urn:microsoft.com/office/officeart/2005/8/layout/chevronAccent+Icon"/>
    <dgm:cxn modelId="{1D4CB485-0631-42DF-840F-C5378124E00A}" srcId="{4B71CE12-5D55-42C9-899A-412E2E2A410D}" destId="{1D56FD58-EC90-4AC9-AE9C-2CBD2B4551D3}" srcOrd="0" destOrd="0" parTransId="{7C5CFEB5-56B7-4F01-BAAC-D5B859C4987E}" sibTransId="{23DA5537-4BF3-4D4F-AABA-8FDAB1542A19}"/>
    <dgm:cxn modelId="{B2EE35A2-7990-4C84-A1DC-C1C7A2E6F584}" srcId="{4B71CE12-5D55-42C9-899A-412E2E2A410D}" destId="{03F557D8-2633-42C3-8A4D-E8AA9C40682E}" srcOrd="1" destOrd="0" parTransId="{694C8DE8-CA21-4345-94D9-68976074AC1E}" sibTransId="{6E211B25-A829-47B3-8872-3EB401957D8D}"/>
    <dgm:cxn modelId="{1DE15643-24D4-40BE-8123-27422A6E2944}" type="presOf" srcId="{4B71CE12-5D55-42C9-899A-412E2E2A410D}" destId="{79A0D10A-CA01-4F39-A33E-8806F0B57C1A}" srcOrd="0" destOrd="0" presId="urn:microsoft.com/office/officeart/2005/8/layout/chevronAccent+Icon"/>
    <dgm:cxn modelId="{7F2619F6-E4C1-4EDF-9EB0-95DE5A1E2F2A}" type="presOf" srcId="{96CC1576-CEBB-470E-9385-B339FB8275C3}" destId="{AF056AC5-47CD-42D5-9992-909EF1EB3701}" srcOrd="0" destOrd="0" presId="urn:microsoft.com/office/officeart/2005/8/layout/chevronAccent+Icon"/>
    <dgm:cxn modelId="{B3F8CD1A-92E5-4907-A1D9-0655204A8E07}" srcId="{4B71CE12-5D55-42C9-899A-412E2E2A410D}" destId="{96CC1576-CEBB-470E-9385-B339FB8275C3}" srcOrd="2" destOrd="0" parTransId="{F8FD5DBA-BF2E-4CBD-A525-54056B4FCE5C}" sibTransId="{DBD75619-6A70-4548-9317-687F5DEA69F5}"/>
    <dgm:cxn modelId="{D60539CA-05ED-4021-8CB3-AFE87146E991}" type="presParOf" srcId="{79A0D10A-CA01-4F39-A33E-8806F0B57C1A}" destId="{E53AED6F-8DBB-4B1B-90AE-FAE79105B9EE}" srcOrd="0" destOrd="0" presId="urn:microsoft.com/office/officeart/2005/8/layout/chevronAccent+Icon"/>
    <dgm:cxn modelId="{6249337E-DA1F-4A47-9F14-D1273BA97931}" type="presParOf" srcId="{E53AED6F-8DBB-4B1B-90AE-FAE79105B9EE}" destId="{D9DA63CF-21A1-4A32-9529-5AD89B3028F8}" srcOrd="0" destOrd="0" presId="urn:microsoft.com/office/officeart/2005/8/layout/chevronAccent+Icon"/>
    <dgm:cxn modelId="{C979DA54-20C6-4321-8A86-D9A8211F0810}" type="presParOf" srcId="{E53AED6F-8DBB-4B1B-90AE-FAE79105B9EE}" destId="{C1117132-D202-4D58-9145-F95D3484FB14}" srcOrd="1" destOrd="0" presId="urn:microsoft.com/office/officeart/2005/8/layout/chevronAccent+Icon"/>
    <dgm:cxn modelId="{FD6B8ADC-7EBD-4E26-B50E-D2941643797F}" type="presParOf" srcId="{79A0D10A-CA01-4F39-A33E-8806F0B57C1A}" destId="{971D2310-CC63-4DA0-BBD4-B83F1739E959}" srcOrd="1" destOrd="0" presId="urn:microsoft.com/office/officeart/2005/8/layout/chevronAccent+Icon"/>
    <dgm:cxn modelId="{753BCDA2-39E5-4BFC-9A87-E12E2CA21900}" type="presParOf" srcId="{79A0D10A-CA01-4F39-A33E-8806F0B57C1A}" destId="{05D8F6CD-335E-4A75-A378-7789AA05FB3C}" srcOrd="2" destOrd="0" presId="urn:microsoft.com/office/officeart/2005/8/layout/chevronAccent+Icon"/>
    <dgm:cxn modelId="{95345BC9-FBF8-4C6A-818A-75AE3DC75A19}" type="presParOf" srcId="{05D8F6CD-335E-4A75-A378-7789AA05FB3C}" destId="{30BCB44E-BED1-4FCA-9159-B19AEFB2CEAE}" srcOrd="0" destOrd="0" presId="urn:microsoft.com/office/officeart/2005/8/layout/chevronAccent+Icon"/>
    <dgm:cxn modelId="{21E780BB-BF56-4DE2-B640-352F2F5E5F10}" type="presParOf" srcId="{05D8F6CD-335E-4A75-A378-7789AA05FB3C}" destId="{44AF4D3A-F7BA-487B-92EA-6B28DE7421EB}" srcOrd="1" destOrd="0" presId="urn:microsoft.com/office/officeart/2005/8/layout/chevronAccent+Icon"/>
    <dgm:cxn modelId="{788164FC-2E28-4D0B-AAC0-044960421C39}" type="presParOf" srcId="{79A0D10A-CA01-4F39-A33E-8806F0B57C1A}" destId="{CA5321FE-2571-45B8-8B64-FCB92C24EB47}" srcOrd="3" destOrd="0" presId="urn:microsoft.com/office/officeart/2005/8/layout/chevronAccent+Icon"/>
    <dgm:cxn modelId="{D91A224B-DA64-468F-A754-88C55B933CC8}" type="presParOf" srcId="{79A0D10A-CA01-4F39-A33E-8806F0B57C1A}" destId="{A4F4FCE4-6835-43BF-99EB-AEE5C4D905C4}" srcOrd="4" destOrd="0" presId="urn:microsoft.com/office/officeart/2005/8/layout/chevronAccent+Icon"/>
    <dgm:cxn modelId="{DEF48D86-2AC1-49AA-9B85-37AA9030DC6B}" type="presParOf" srcId="{A4F4FCE4-6835-43BF-99EB-AEE5C4D905C4}" destId="{A8CE3635-9C7C-4530-BED8-0FAA28A32F8A}" srcOrd="0" destOrd="0" presId="urn:microsoft.com/office/officeart/2005/8/layout/chevronAccent+Icon"/>
    <dgm:cxn modelId="{2C641986-C9BC-455B-B550-E128851B3B36}" type="presParOf" srcId="{A4F4FCE4-6835-43BF-99EB-AEE5C4D905C4}" destId="{AF056AC5-47CD-42D5-9992-909EF1EB3701}" srcOrd="1" destOrd="0" presId="urn:microsoft.com/office/officeart/2005/8/layout/chevronAccent+Icon"/>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C6E0B3-C366-4C48-9FAC-AE81DDB07D51}">
      <dsp:nvSpPr>
        <dsp:cNvPr id="0" name=""/>
        <dsp:cNvSpPr/>
      </dsp:nvSpPr>
      <dsp:spPr>
        <a:xfrm>
          <a:off x="844381" y="0"/>
          <a:ext cx="9569652" cy="2836895"/>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1472661-F013-4DDA-AD9D-DFED59AB3A9A}">
      <dsp:nvSpPr>
        <dsp:cNvPr id="0" name=""/>
        <dsp:cNvSpPr/>
      </dsp:nvSpPr>
      <dsp:spPr>
        <a:xfrm>
          <a:off x="244628" y="851068"/>
          <a:ext cx="3377524" cy="1134758"/>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US" sz="2600" kern="1200" dirty="0" smtClean="0"/>
            <a:t>MS BizSpark</a:t>
          </a:r>
          <a:endParaRPr lang="ru-RU" sz="2600" kern="1200" dirty="0"/>
        </a:p>
      </dsp:txBody>
      <dsp:txXfrm>
        <a:off x="300022" y="906462"/>
        <a:ext cx="3266736" cy="1023970"/>
      </dsp:txXfrm>
    </dsp:sp>
    <dsp:sp modelId="{C884AF28-7768-4C6B-A2F6-B64E9460552C}">
      <dsp:nvSpPr>
        <dsp:cNvPr id="0" name=""/>
        <dsp:cNvSpPr/>
      </dsp:nvSpPr>
      <dsp:spPr>
        <a:xfrm>
          <a:off x="3940445" y="851068"/>
          <a:ext cx="3377524" cy="1134758"/>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US" sz="2600" kern="1200" dirty="0" smtClean="0"/>
            <a:t>MS Seed Fund</a:t>
          </a:r>
          <a:endParaRPr lang="ru-RU" sz="2600" kern="1200" dirty="0"/>
        </a:p>
      </dsp:txBody>
      <dsp:txXfrm>
        <a:off x="3995839" y="906462"/>
        <a:ext cx="3266736" cy="1023970"/>
      </dsp:txXfrm>
    </dsp:sp>
    <dsp:sp modelId="{F5995E51-CF6C-4130-B0ED-00EDE242D7C8}">
      <dsp:nvSpPr>
        <dsp:cNvPr id="0" name=""/>
        <dsp:cNvSpPr/>
      </dsp:nvSpPr>
      <dsp:spPr>
        <a:xfrm>
          <a:off x="7636261" y="851068"/>
          <a:ext cx="3377524" cy="1134758"/>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US" sz="2600" kern="1200" dirty="0" smtClean="0"/>
            <a:t>MS Startup Accelerator</a:t>
          </a:r>
          <a:endParaRPr lang="ru-RU" sz="2600" kern="1200" dirty="0"/>
        </a:p>
      </dsp:txBody>
      <dsp:txXfrm>
        <a:off x="7691655" y="906462"/>
        <a:ext cx="3266736" cy="102397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DA63CF-21A1-4A32-9529-5AD89B3028F8}">
      <dsp:nvSpPr>
        <dsp:cNvPr id="0" name=""/>
        <dsp:cNvSpPr/>
      </dsp:nvSpPr>
      <dsp:spPr>
        <a:xfrm>
          <a:off x="1262" y="0"/>
          <a:ext cx="3172472" cy="998902"/>
        </a:xfrm>
        <a:prstGeom prst="chevron">
          <a:avLst>
            <a:gd name="adj" fmla="val 4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1117132-D202-4D58-9145-F95D3484FB14}">
      <dsp:nvSpPr>
        <dsp:cNvPr id="0" name=""/>
        <dsp:cNvSpPr/>
      </dsp:nvSpPr>
      <dsp:spPr>
        <a:xfrm>
          <a:off x="847255" y="249725"/>
          <a:ext cx="2678976" cy="998902"/>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9352" tIns="149352" rIns="149352" bIns="149352" numCol="1" spcCol="1270" anchor="ctr" anchorCtr="0">
          <a:noAutofit/>
        </a:bodyPr>
        <a:lstStyle/>
        <a:p>
          <a:pPr lvl="0" algn="ctr" defTabSz="933450">
            <a:lnSpc>
              <a:spcPct val="90000"/>
            </a:lnSpc>
            <a:spcBef>
              <a:spcPct val="0"/>
            </a:spcBef>
            <a:spcAft>
              <a:spcPct val="35000"/>
            </a:spcAft>
          </a:pPr>
          <a:r>
            <a:rPr lang="ru-RU" sz="2100" kern="1200" dirty="0" smtClean="0"/>
            <a:t>В программе</a:t>
          </a:r>
          <a:endParaRPr lang="ru-RU" sz="2100" kern="1200" dirty="0"/>
        </a:p>
      </dsp:txBody>
      <dsp:txXfrm>
        <a:off x="876512" y="278982"/>
        <a:ext cx="2620462" cy="940388"/>
      </dsp:txXfrm>
    </dsp:sp>
    <dsp:sp modelId="{30BCB44E-BED1-4FCA-9159-B19AEFB2CEAE}">
      <dsp:nvSpPr>
        <dsp:cNvPr id="0" name=""/>
        <dsp:cNvSpPr/>
      </dsp:nvSpPr>
      <dsp:spPr>
        <a:xfrm>
          <a:off x="3624930" y="0"/>
          <a:ext cx="3172472" cy="998902"/>
        </a:xfrm>
        <a:prstGeom prst="chevron">
          <a:avLst>
            <a:gd name="adj" fmla="val 4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4AF4D3A-F7BA-487B-92EA-6B28DE7421EB}">
      <dsp:nvSpPr>
        <dsp:cNvPr id="0" name=""/>
        <dsp:cNvSpPr/>
      </dsp:nvSpPr>
      <dsp:spPr>
        <a:xfrm>
          <a:off x="4470923" y="249725"/>
          <a:ext cx="2678976" cy="998902"/>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9352" tIns="149352" rIns="149352" bIns="149352" numCol="1" spcCol="1270" anchor="ctr" anchorCtr="0">
          <a:noAutofit/>
        </a:bodyPr>
        <a:lstStyle/>
        <a:p>
          <a:pPr lvl="0" algn="ctr" defTabSz="933450">
            <a:lnSpc>
              <a:spcPct val="90000"/>
            </a:lnSpc>
            <a:spcBef>
              <a:spcPct val="0"/>
            </a:spcBef>
            <a:spcAft>
              <a:spcPct val="35000"/>
            </a:spcAft>
          </a:pPr>
          <a:r>
            <a:rPr lang="ru-RU" sz="2100" kern="1200" dirty="0" smtClean="0"/>
            <a:t>Масштабирование</a:t>
          </a:r>
          <a:endParaRPr lang="ru-RU" sz="2100" kern="1200" dirty="0"/>
        </a:p>
      </dsp:txBody>
      <dsp:txXfrm>
        <a:off x="4500180" y="278982"/>
        <a:ext cx="2620462" cy="940388"/>
      </dsp:txXfrm>
    </dsp:sp>
    <dsp:sp modelId="{A8CE3635-9C7C-4530-BED8-0FAA28A32F8A}">
      <dsp:nvSpPr>
        <dsp:cNvPr id="0" name=""/>
        <dsp:cNvSpPr/>
      </dsp:nvSpPr>
      <dsp:spPr>
        <a:xfrm>
          <a:off x="7248599" y="0"/>
          <a:ext cx="3172472" cy="998902"/>
        </a:xfrm>
        <a:prstGeom prst="chevron">
          <a:avLst>
            <a:gd name="adj" fmla="val 4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F056AC5-47CD-42D5-9992-909EF1EB3701}">
      <dsp:nvSpPr>
        <dsp:cNvPr id="0" name=""/>
        <dsp:cNvSpPr/>
      </dsp:nvSpPr>
      <dsp:spPr>
        <a:xfrm>
          <a:off x="8094591" y="249725"/>
          <a:ext cx="2678976" cy="998902"/>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9352" tIns="149352" rIns="149352" bIns="149352" numCol="1" spcCol="1270" anchor="ctr" anchorCtr="0">
          <a:noAutofit/>
        </a:bodyPr>
        <a:lstStyle/>
        <a:p>
          <a:pPr lvl="0" algn="ctr" defTabSz="933450">
            <a:lnSpc>
              <a:spcPct val="90000"/>
            </a:lnSpc>
            <a:spcBef>
              <a:spcPct val="0"/>
            </a:spcBef>
            <a:spcAft>
              <a:spcPct val="35000"/>
            </a:spcAft>
          </a:pPr>
          <a:r>
            <a:rPr lang="ru-RU" sz="2100" kern="1200" dirty="0" smtClean="0"/>
            <a:t>Выпускники</a:t>
          </a:r>
          <a:endParaRPr lang="ru-RU" sz="2100" kern="1200" dirty="0"/>
        </a:p>
      </dsp:txBody>
      <dsp:txXfrm>
        <a:off x="8123848" y="278982"/>
        <a:ext cx="2620462" cy="940388"/>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chevronAccent+Icon">
  <dgm:title val="Chevron Accent Process"/>
  <dgm:desc val="Use to show sequential steps in a task, process, or workflow, or to emphasize movement or direction. Works best with minimal Level 1 and Level 2 text."/>
  <dgm:catLst>
    <dgm:cat type="process" pri="9500"/>
    <dgm:cat type="officeonline" pri="2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primFontSz" for="des" forName="txNode" op="equ" val="65"/>
      <dgm:constr type="w" for="ch" forName="compositeSpace" refType="w" refFor="ch" refForName="composite" fact="0.02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bgChev"/>
              <dgm:constr type="w" for="ch" forName="bgChev" refType="w" fact="0.9"/>
              <dgm:constr type="t" for="ch" forName="bgChev"/>
              <dgm:constr type="h" for="ch" forName="bgChev" refType="w" refFor="ch" refForName="bgChev" fact="0.386"/>
              <dgm:constr type="l" for="ch" forName="txNode" refType="w" fact="0.24"/>
              <dgm:constr type="w" for="ch" forName="txNode" refType="w" fact="0.76"/>
              <dgm:constr type="t" for="ch" forName="txNode" refType="h" refFor="ch" refForName="bgChev" fact="0.25"/>
              <dgm:constr type="h" for="ch" forName="txNode" refType="h" refFor="ch" refForName="bgChev"/>
            </dgm:constrLst>
          </dgm:if>
          <dgm:else name="Name7">
            <dgm:constrLst>
              <dgm:constr type="l" for="ch" forName="bgChev" refType="w" fact="0.1"/>
              <dgm:constr type="w" for="ch" forName="bgChev" refType="w" fact="0.9"/>
              <dgm:constr type="t" for="ch" forName="bgChev"/>
              <dgm:constr type="h" for="ch" forName="bgChev" refType="w" refFor="ch" refForName="bgChev" fact="0.386"/>
              <dgm:constr type="l" for="ch" forName="txNode"/>
              <dgm:constr type="w" for="ch" forName="txNode" refType="w" fact="0.76"/>
              <dgm:constr type="t" for="ch" forName="txNode" refType="h" refFor="ch" refForName="bgChev" fact="0.25"/>
              <dgm:constr type="h" for="ch" forName="txNode" refType="h" refFor="ch" refForName="bgChev"/>
            </dgm:constrLst>
          </dgm:else>
        </dgm:choose>
        <dgm:ruleLst/>
        <dgm:layoutNode name="bgChev" styleLbl="node1">
          <dgm:alg type="sp"/>
          <dgm:choose name="Name8">
            <dgm:if name="Name9" func="var" arg="dir" op="equ" val="norm">
              <dgm:shape xmlns:r="http://schemas.openxmlformats.org/officeDocument/2006/relationships" type="chevron" r:blip="">
                <dgm:adjLst>
                  <dgm:adj idx="1" val="0.4"/>
                </dgm:adjLst>
              </dgm:shape>
            </dgm:if>
            <dgm:else name="Name10">
              <dgm:shape xmlns:r="http://schemas.openxmlformats.org/officeDocument/2006/relationships" rot="180" type="chevron" r:blip="">
                <dgm:adjLst>
                  <dgm:adj idx="1" val="0.4"/>
                </dgm:adjLst>
              </dgm:shape>
            </dgm:else>
          </dgm:choose>
          <dgm:presOf/>
          <dgm:constrLst/>
        </dgm:layoutNode>
        <dgm:layoutNode name="txNode" styleLbl="fgAcc1">
          <dgm:varLst>
            <dgm:bulletEnabled val="1"/>
          </dgm:varLst>
          <dgm:alg type="tx"/>
          <dgm:shape xmlns:r="http://schemas.openxmlformats.org/officeDocument/2006/relationships" type="roundRect" r:blip="">
            <dgm:adjLst>
              <dgm:adj idx="1" val="0.1"/>
            </dgm:adjLst>
          </dgm:shape>
          <dgm:presOf axis="desOrSelf" ptType="node"/>
          <dgm:ruleLst>
            <dgm:rule type="primFontSz" val="5" fact="NaN" max="NaN"/>
          </dgm:ruleLst>
        </dgm:layoutNode>
      </dgm:layoutNode>
      <dgm:forEach name="Name11" axis="followSib" ptType="sibTrans" cnt="1">
        <dgm:layoutNode name="compositeSpace">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65138"/>
          </a:xfrm>
          <a:prstGeom prst="rect">
            <a:avLst/>
          </a:prstGeom>
        </p:spPr>
        <p:txBody>
          <a:bodyPr vert="horz" lIns="91440" tIns="45720" rIns="91440" bIns="45720" rtlCol="0"/>
          <a:lstStyle>
            <a:lvl1pPr algn="l">
              <a:defRPr sz="1200"/>
            </a:lvl1pPr>
          </a:lstStyle>
          <a:p>
            <a:r>
              <a:rPr lang="en-US" dirty="0" smtClean="0">
                <a:latin typeface="Segoe UI" pitchFamily="34" charset="0"/>
              </a:rPr>
              <a:t>Windows Azure Overview</a:t>
            </a:r>
            <a:endParaRPr lang="en-US" dirty="0">
              <a:latin typeface="Segoe UI" pitchFamily="34" charset="0"/>
            </a:endParaRPr>
          </a:p>
        </p:txBody>
      </p:sp>
      <p:sp>
        <p:nvSpPr>
          <p:cNvPr id="3" name="Date Placeholder 2"/>
          <p:cNvSpPr>
            <a:spLocks noGrp="1"/>
          </p:cNvSpPr>
          <p:nvPr>
            <p:ph type="dt" sz="quarter" idx="1"/>
          </p:nvPr>
        </p:nvSpPr>
        <p:spPr>
          <a:xfrm>
            <a:off x="3884613" y="0"/>
            <a:ext cx="2971800" cy="465138"/>
          </a:xfrm>
          <a:prstGeom prst="rect">
            <a:avLst/>
          </a:prstGeom>
        </p:spPr>
        <p:txBody>
          <a:bodyPr vert="horz" lIns="91440" tIns="45720" rIns="91440" bIns="45720" rtlCol="0"/>
          <a:lstStyle>
            <a:lvl1pPr algn="r">
              <a:defRPr sz="1200"/>
            </a:lvl1pPr>
          </a:lstStyle>
          <a:p>
            <a:fld id="{126C4AC0-4315-44D1-8268-F58D6F432E18}" type="datetimeFigureOut">
              <a:rPr lang="en-US" smtClean="0">
                <a:latin typeface="Segoe UI" pitchFamily="34" charset="0"/>
              </a:rPr>
              <a:t>8/27/2013</a:t>
            </a:fld>
            <a:endParaRPr lang="en-US" dirty="0">
              <a:latin typeface="Segoe UI" pitchFamily="34" charset="0"/>
            </a:endParaRPr>
          </a:p>
        </p:txBody>
      </p:sp>
      <p:sp>
        <p:nvSpPr>
          <p:cNvPr id="4" name="Footer Placeholder 3"/>
          <p:cNvSpPr>
            <a:spLocks noGrp="1"/>
          </p:cNvSpPr>
          <p:nvPr>
            <p:ph type="ftr" sz="quarter" idx="2"/>
          </p:nvPr>
        </p:nvSpPr>
        <p:spPr>
          <a:xfrm>
            <a:off x="0" y="8829675"/>
            <a:ext cx="2971800" cy="465138"/>
          </a:xfrm>
          <a:prstGeom prst="rect">
            <a:avLst/>
          </a:prstGeom>
        </p:spPr>
        <p:txBody>
          <a:bodyPr vert="horz" lIns="91440" tIns="45720" rIns="91440" bIns="45720" rtlCol="0" anchor="b"/>
          <a:lstStyle>
            <a:lvl1pPr algn="l">
              <a:defRPr sz="1200"/>
            </a:lvl1pPr>
          </a:lstStyle>
          <a:p>
            <a:endParaRPr lang="en-US" dirty="0">
              <a:latin typeface="Segoe UI" pitchFamily="34" charset="0"/>
            </a:endParaRPr>
          </a:p>
        </p:txBody>
      </p:sp>
      <p:sp>
        <p:nvSpPr>
          <p:cNvPr id="5" name="Slide Number Placeholder 4"/>
          <p:cNvSpPr>
            <a:spLocks noGrp="1"/>
          </p:cNvSpPr>
          <p:nvPr>
            <p:ph type="sldNum" sz="quarter" idx="3"/>
          </p:nvPr>
        </p:nvSpPr>
        <p:spPr>
          <a:xfrm>
            <a:off x="3884613" y="8829675"/>
            <a:ext cx="2971800" cy="465138"/>
          </a:xfrm>
          <a:prstGeom prst="rect">
            <a:avLst/>
          </a:prstGeom>
        </p:spPr>
        <p:txBody>
          <a:bodyPr vert="horz" lIns="91440" tIns="45720" rIns="91440" bIns="45720" rtlCol="0" anchor="b"/>
          <a:lstStyle>
            <a:lvl1pPr algn="r">
              <a:defRPr sz="1200"/>
            </a:lvl1pPr>
          </a:lstStyle>
          <a:p>
            <a:fld id="{FF899423-EDC2-457D-B42B-E8AC52DB47D2}"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115013000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64820"/>
          </a:xfrm>
          <a:prstGeom prst="rect">
            <a:avLst/>
          </a:prstGeom>
        </p:spPr>
        <p:txBody>
          <a:bodyPr vert="horz" lIns="91440" tIns="45720" rIns="91440" bIns="45720" rtlCol="0"/>
          <a:lstStyle>
            <a:lvl1pPr algn="l">
              <a:defRPr sz="1200">
                <a:latin typeface="Segoe UI" pitchFamily="34" charset="0"/>
              </a:defRPr>
            </a:lvl1pPr>
          </a:lstStyle>
          <a:p>
            <a:r>
              <a:rPr lang="en-US" dirty="0" smtClean="0"/>
              <a:t>Windows Azure Overview</a:t>
            </a:r>
            <a:endParaRPr lang="en-US" dirty="0"/>
          </a:p>
        </p:txBody>
      </p:sp>
      <p:sp>
        <p:nvSpPr>
          <p:cNvPr id="3" name="Date Placeholder 2"/>
          <p:cNvSpPr>
            <a:spLocks noGrp="1"/>
          </p:cNvSpPr>
          <p:nvPr>
            <p:ph type="dt" idx="1"/>
          </p:nvPr>
        </p:nvSpPr>
        <p:spPr>
          <a:xfrm>
            <a:off x="3884613" y="0"/>
            <a:ext cx="2971800" cy="464820"/>
          </a:xfrm>
          <a:prstGeom prst="rect">
            <a:avLst/>
          </a:prstGeom>
        </p:spPr>
        <p:txBody>
          <a:bodyPr vert="horz" lIns="91440" tIns="45720" rIns="91440" bIns="45720" rtlCol="0"/>
          <a:lstStyle>
            <a:lvl1pPr algn="r">
              <a:defRPr sz="1200">
                <a:latin typeface="Segoe UI" pitchFamily="34" charset="0"/>
              </a:defRPr>
            </a:lvl1pPr>
          </a:lstStyle>
          <a:p>
            <a:fld id="{CAE3F082-F902-42D8-A765-720E172C3194}" type="datetimeFigureOut">
              <a:rPr lang="en-US" smtClean="0"/>
              <a:pPr/>
              <a:t>8/27/2013</a:t>
            </a:fld>
            <a:endParaRPr lang="en-US" dirty="0"/>
          </a:p>
        </p:txBody>
      </p:sp>
      <p:sp>
        <p:nvSpPr>
          <p:cNvPr id="4" name="Slide Image Placeholder 3"/>
          <p:cNvSpPr>
            <a:spLocks noGrp="1" noRot="1" noChangeAspect="1"/>
          </p:cNvSpPr>
          <p:nvPr>
            <p:ph type="sldImg" idx="2"/>
          </p:nvPr>
        </p:nvSpPr>
        <p:spPr>
          <a:xfrm>
            <a:off x="331788" y="696913"/>
            <a:ext cx="6194425" cy="348615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15790"/>
            <a:ext cx="5486400" cy="4183380"/>
          </a:xfrm>
          <a:prstGeom prst="rect">
            <a:avLst/>
          </a:prstGeom>
        </p:spPr>
        <p:txBody>
          <a:bodyPr vert="horz" lIns="91440" tIns="45720" rIns="91440" bIns="45720" rtlCol="0"/>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829967"/>
            <a:ext cx="2971800" cy="464820"/>
          </a:xfrm>
          <a:prstGeom prst="rect">
            <a:avLst/>
          </a:prstGeom>
        </p:spPr>
        <p:txBody>
          <a:bodyPr vert="horz" lIns="91440" tIns="45720" rIns="91440" bIns="45720" rtlCol="0" anchor="b"/>
          <a:lstStyle>
            <a:lvl1pPr algn="l">
              <a:defRPr sz="1200">
                <a:latin typeface="Segoe UI" pitchFamily="34" charset="0"/>
              </a:defRPr>
            </a:lvl1pPr>
          </a:lstStyle>
          <a:p>
            <a:endParaRPr lang="en-US" dirty="0"/>
          </a:p>
        </p:txBody>
      </p:sp>
      <p:sp>
        <p:nvSpPr>
          <p:cNvPr id="7" name="Slide Number Placeholder 6"/>
          <p:cNvSpPr>
            <a:spLocks noGrp="1"/>
          </p:cNvSpPr>
          <p:nvPr>
            <p:ph type="sldNum" sz="quarter" idx="5"/>
          </p:nvPr>
        </p:nvSpPr>
        <p:spPr>
          <a:xfrm>
            <a:off x="3884613" y="8829967"/>
            <a:ext cx="2971800" cy="464820"/>
          </a:xfrm>
          <a:prstGeom prst="rect">
            <a:avLst/>
          </a:prstGeom>
        </p:spPr>
        <p:txBody>
          <a:bodyPr vert="horz" lIns="91440" tIns="45720" rIns="91440" bIns="45720" rtlCol="0" anchor="b"/>
          <a:lstStyle>
            <a:lvl1pPr algn="r">
              <a:defRPr sz="1200">
                <a:latin typeface="Segoe UI" pitchFamily="34" charset="0"/>
              </a:defRPr>
            </a:lvl1pPr>
          </a:lstStyle>
          <a:p>
            <a:fld id="{82AABF77-E2E4-44CA-BA5C-65E132CF08D8}" type="slidenum">
              <a:rPr lang="en-US" smtClean="0"/>
              <a:pPr/>
              <a:t>‹#›</a:t>
            </a:fld>
            <a:endParaRPr lang="en-US" dirty="0"/>
          </a:p>
        </p:txBody>
      </p:sp>
    </p:spTree>
    <p:extLst>
      <p:ext uri="{BB962C8B-B14F-4D97-AF65-F5344CB8AC3E}">
        <p14:creationId xmlns:p14="http://schemas.microsoft.com/office/powerpoint/2010/main" val="1716936007"/>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Segoe UI" pitchFamily="34" charset="0"/>
        <a:ea typeface="+mn-ea"/>
        <a:cs typeface="+mn-cs"/>
      </a:defRPr>
    </a:lvl1pPr>
    <a:lvl2pPr marL="609493" algn="l" defTabSz="1218987" rtl="0" eaLnBrk="1" latinLnBrk="0" hangingPunct="1">
      <a:defRPr sz="1600" kern="1200">
        <a:solidFill>
          <a:schemeClr val="tx1"/>
        </a:solidFill>
        <a:latin typeface="Segoe UI" pitchFamily="34" charset="0"/>
        <a:ea typeface="+mn-ea"/>
        <a:cs typeface="+mn-cs"/>
      </a:defRPr>
    </a:lvl2pPr>
    <a:lvl3pPr marL="1218987" algn="l" defTabSz="1218987" rtl="0" eaLnBrk="1" latinLnBrk="0" hangingPunct="1">
      <a:defRPr sz="1600" kern="1200">
        <a:solidFill>
          <a:schemeClr val="tx1"/>
        </a:solidFill>
        <a:latin typeface="Segoe UI" pitchFamily="34" charset="0"/>
        <a:ea typeface="+mn-ea"/>
        <a:cs typeface="+mn-cs"/>
      </a:defRPr>
    </a:lvl3pPr>
    <a:lvl4pPr marL="1828480" algn="l" defTabSz="1218987" rtl="0" eaLnBrk="1" latinLnBrk="0" hangingPunct="1">
      <a:defRPr sz="1600" kern="1200">
        <a:solidFill>
          <a:schemeClr val="tx1"/>
        </a:solidFill>
        <a:latin typeface="Segoe UI" pitchFamily="34" charset="0"/>
        <a:ea typeface="+mn-ea"/>
        <a:cs typeface="+mn-cs"/>
      </a:defRPr>
    </a:lvl4pPr>
    <a:lvl5pPr marL="2437973" algn="l" defTabSz="1218987" rtl="0" eaLnBrk="1" latinLnBrk="0" hangingPunct="1">
      <a:defRPr sz="1600" kern="1200">
        <a:solidFill>
          <a:schemeClr val="tx1"/>
        </a:solidFill>
        <a:latin typeface="Segoe UI" pitchFamily="34" charset="0"/>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www.normasugar.ru/" TargetMode="External"/><Relationship Id="rId2" Type="http://schemas.openxmlformats.org/officeDocument/2006/relationships/slide" Target="../slides/slide16.xml"/><Relationship Id="rId1" Type="http://schemas.openxmlformats.org/officeDocument/2006/relationships/notesMaster" Target="../notesMasters/notesMaster1.xml"/><Relationship Id="rId4" Type="http://schemas.openxmlformats.org/officeDocument/2006/relationships/hyperlink" Target="http://www.agenda.travel/"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357134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97230"/>
            <a:ext cx="6096000" cy="3486150"/>
          </a:xfrm>
        </p:spPr>
      </p:sp>
      <p:sp>
        <p:nvSpPr>
          <p:cNvPr id="3" name="Notes Placeholder 2"/>
          <p:cNvSpPr>
            <a:spLocks noGrp="1"/>
          </p:cNvSpPr>
          <p:nvPr>
            <p:ph type="body" idx="1"/>
          </p:nvPr>
        </p:nvSpPr>
        <p:spPr/>
        <p:txBody>
          <a:bodyPr/>
          <a:lstStyle/>
          <a:p>
            <a:r>
              <a:rPr lang="ru-RU" dirty="0" smtClean="0"/>
              <a:t>В мире –</a:t>
            </a:r>
            <a:r>
              <a:rPr lang="ru-RU" baseline="0" dirty="0" smtClean="0"/>
              <a:t> почти 100 000 кастомеров, в России – несколько десятков крупных проектов, тысячи подписчиков.</a:t>
            </a:r>
            <a:endParaRPr lang="en-US" dirty="0"/>
          </a:p>
        </p:txBody>
      </p:sp>
    </p:spTree>
    <p:extLst>
      <p:ext uri="{BB962C8B-B14F-4D97-AF65-F5344CB8AC3E}">
        <p14:creationId xmlns:p14="http://schemas.microsoft.com/office/powerpoint/2010/main" val="7725348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lstStyle/>
          <a:p>
            <a:r>
              <a:rPr lang="en-US" b="1" dirty="0" smtClean="0"/>
              <a:t>Slide Objectives:</a:t>
            </a:r>
          </a:p>
          <a:p>
            <a:pPr marL="171450" indent="-171450">
              <a:buFont typeface="Arial" pitchFamily="34" charset="0"/>
              <a:buChar char="•"/>
            </a:pPr>
            <a:r>
              <a:rPr lang="en-US" dirty="0" smtClean="0"/>
              <a:t>Explain that there are different VM</a:t>
            </a:r>
            <a:r>
              <a:rPr lang="en-US" baseline="0" dirty="0" smtClean="0"/>
              <a:t> instance sizes available within Windows Azure</a:t>
            </a:r>
            <a:endParaRPr lang="en-US" dirty="0" smtClean="0"/>
          </a:p>
          <a:p>
            <a:endParaRPr lang="en-US" dirty="0" smtClean="0"/>
          </a:p>
          <a:p>
            <a:r>
              <a:rPr lang="en-US" b="1" dirty="0" smtClean="0"/>
              <a:t>Speaking Points:</a:t>
            </a:r>
          </a:p>
          <a:p>
            <a:endParaRPr lang="en-US" dirty="0" smtClean="0"/>
          </a:p>
          <a:p>
            <a:endParaRPr lang="en-US" dirty="0" smtClean="0"/>
          </a:p>
          <a:p>
            <a:endParaRPr lang="en-US" dirty="0" smtClean="0"/>
          </a:p>
          <a:p>
            <a:r>
              <a:rPr lang="en-US" dirty="0" smtClean="0"/>
              <a:t>---</a:t>
            </a:r>
          </a:p>
          <a:p>
            <a:endParaRPr lang="en-US" dirty="0" smtClean="0"/>
          </a:p>
          <a:p>
            <a:r>
              <a:rPr lang="en-US" b="1" dirty="0" smtClean="0"/>
              <a:t>Speaking Points:</a:t>
            </a:r>
            <a:endParaRPr lang="en-US" dirty="0" smtClean="0"/>
          </a:p>
          <a:p>
            <a:pPr marL="171450" indent="-171450">
              <a:buFont typeface="Arial" pitchFamily="34" charset="0"/>
              <a:buChar char="•"/>
            </a:pPr>
            <a:r>
              <a:rPr lang="en-US" dirty="0" smtClean="0"/>
              <a:t>One of the key areas of feedback has been to reduce the cost and</a:t>
            </a:r>
            <a:r>
              <a:rPr lang="en-US" baseline="0" dirty="0" smtClean="0"/>
              <a:t> size of Windows Azure instances.  At PDC we will announce..</a:t>
            </a:r>
          </a:p>
          <a:p>
            <a:pPr marL="171450" indent="-171450">
              <a:buFont typeface="Arial" pitchFamily="34" charset="0"/>
              <a:buChar char="•"/>
            </a:pPr>
            <a:endParaRPr lang="en-US" dirty="0" smtClean="0"/>
          </a:p>
          <a:p>
            <a:endParaRPr lang="en-US" dirty="0" smtClean="0"/>
          </a:p>
          <a:p>
            <a:r>
              <a:rPr lang="en-US" b="1" dirty="0" smtClean="0"/>
              <a:t>Notes:</a:t>
            </a:r>
          </a:p>
          <a:p>
            <a:r>
              <a:rPr lang="en-US" dirty="0" smtClean="0"/>
              <a:t>(*) 20GB with a limitation on VHD size if they are deploying VMRole on XSmall: the VHD can only be up to 15GB.</a:t>
            </a:r>
          </a:p>
          <a:p>
            <a:r>
              <a:rPr lang="en-US" dirty="0" smtClean="0"/>
              <a:t>each tenant can support 20 instances just like regular subscriptions with Small VM. We do not scale based on core counts.</a:t>
            </a:r>
          </a:p>
          <a:p>
            <a:endParaRPr lang="en-US" dirty="0" smtClean="0"/>
          </a:p>
          <a:p>
            <a:r>
              <a:rPr lang="en-US" dirty="0" smtClean="0"/>
              <a:t>There is no SLA on the network bandwidth for each VM size as this resource is shared among all the VM.   </a:t>
            </a:r>
          </a:p>
          <a:p>
            <a:endParaRPr lang="en-US" dirty="0" smtClean="0"/>
          </a:p>
          <a:p>
            <a:r>
              <a:rPr lang="en-US" dirty="0" smtClean="0"/>
              <a:t>That said, we need to provide guidance for customer so they could design their applications correctly.  From the engineering side, this is what we mean by Low, Moderate and High.  </a:t>
            </a:r>
          </a:p>
          <a:p>
            <a:endParaRPr lang="en-US" dirty="0" smtClean="0"/>
          </a:p>
          <a:p>
            <a:r>
              <a:rPr lang="en-US" dirty="0" smtClean="0"/>
              <a:t>•	Low currently means 0-15Mbps with short burst up to 25-50Mbps (Megabit/s).  These are sufficient for some web sites with low traffic.  </a:t>
            </a:r>
          </a:p>
          <a:p>
            <a:r>
              <a:rPr lang="en-US" dirty="0" smtClean="0"/>
              <a:t>•	Moderate means 0-100Mbps with short burst up to 200Mbps (100Mbps is the norm).  This is what we currently reserve for the Small VM.</a:t>
            </a:r>
          </a:p>
          <a:p>
            <a:r>
              <a:rPr lang="en-US" dirty="0" smtClean="0"/>
              <a:t>•	High means 200-800 Mbps.  If you divide this into 3 spectrums for Medium, Large and XL.  Then Medium is in the low end, Large hovers around the middle zone and of course XL takes the high-end spot.</a:t>
            </a:r>
          </a:p>
          <a:p>
            <a:endParaRPr lang="en-US" dirty="0" smtClean="0"/>
          </a:p>
          <a:p>
            <a:r>
              <a:rPr lang="en-US" dirty="0" smtClean="0"/>
              <a:t>These rates should be used as guidance.  Nothing can beat a test run to see what the application requires but using these bandwidth ranges, hopefully it reduces the guess work for the customers</a:t>
            </a:r>
          </a:p>
          <a:p>
            <a:endParaRPr lang="en-US" dirty="0" smtClean="0"/>
          </a:p>
          <a:p>
            <a:endParaRPr lang="en-US" dirty="0" smtClean="0"/>
          </a:p>
          <a:p>
            <a:endParaRPr lang="en-US" dirty="0" smtClean="0"/>
          </a:p>
          <a:p>
            <a:endParaRPr lang="en-US" dirty="0" smtClean="0"/>
          </a:p>
          <a:p>
            <a:endParaRPr lang="en-US" dirty="0"/>
          </a:p>
        </p:txBody>
      </p:sp>
    </p:spTree>
    <p:extLst>
      <p:ext uri="{BB962C8B-B14F-4D97-AF65-F5344CB8AC3E}">
        <p14:creationId xmlns:p14="http://schemas.microsoft.com/office/powerpoint/2010/main" val="9702091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smtClean="0"/>
              <a:t>--- Сделаю из рендера</a:t>
            </a:r>
            <a:r>
              <a:rPr lang="ru-RU" baseline="0" dirty="0" smtClean="0"/>
              <a:t> </a:t>
            </a:r>
            <a:r>
              <a:rPr lang="ru-RU" baseline="0" dirty="0" err="1" smtClean="0"/>
              <a:t>роллапа</a:t>
            </a:r>
            <a:r>
              <a:rPr lang="ru-RU" baseline="0" dirty="0" smtClean="0"/>
              <a:t>, как только его получу …</a:t>
            </a:r>
          </a:p>
          <a:p>
            <a:r>
              <a:rPr lang="ru-RU" baseline="0" dirty="0" smtClean="0"/>
              <a:t>На это слайде представлены некоторые наши партнёры, которые уже используют </a:t>
            </a:r>
            <a:r>
              <a:rPr lang="en-US" baseline="0" dirty="0" smtClean="0"/>
              <a:t>WA </a:t>
            </a:r>
            <a:r>
              <a:rPr lang="ru-RU" baseline="0" dirty="0" smtClean="0"/>
              <a:t>на своих условиях в своих проектах.</a:t>
            </a:r>
          </a:p>
          <a:p>
            <a:r>
              <a:rPr lang="ru-RU" baseline="0" dirty="0" smtClean="0"/>
              <a:t>Это … и … и …</a:t>
            </a:r>
          </a:p>
          <a:p>
            <a:endParaRPr lang="ru-RU"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Tree>
    <p:extLst>
      <p:ext uri="{BB962C8B-B14F-4D97-AF65-F5344CB8AC3E}">
        <p14:creationId xmlns:p14="http://schemas.microsoft.com/office/powerpoint/2010/main" val="24730948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normAutofit lnSpcReduction="10000"/>
          </a:bodyPr>
          <a:lstStyle/>
          <a:p>
            <a:endParaRPr lang="ru-RU" dirty="0" smtClean="0"/>
          </a:p>
          <a:p>
            <a:r>
              <a:rPr lang="ru-RU" b="1" dirty="0"/>
              <a:t>Основные категории предоставляемых участникам преимуществ:</a:t>
            </a:r>
            <a:endParaRPr lang="ru-RU" dirty="0"/>
          </a:p>
          <a:p>
            <a:pPr rtl="0" fontAlgn="ctr"/>
            <a:r>
              <a:rPr lang="ru-RU" dirty="0"/>
              <a:t>Облачные гранты на </a:t>
            </a:r>
            <a:r>
              <a:rPr lang="en-US" dirty="0"/>
              <a:t>$60k</a:t>
            </a:r>
            <a:r>
              <a:rPr lang="ru-RU" dirty="0"/>
              <a:t> для использования </a:t>
            </a:r>
            <a:r>
              <a:rPr lang="en-US" dirty="0"/>
              <a:t>Windows Azure</a:t>
            </a:r>
          </a:p>
          <a:p>
            <a:pPr rtl="0" fontAlgn="ctr"/>
            <a:r>
              <a:rPr lang="ru-RU" dirty="0"/>
              <a:t>Совместный маркетинг (промо в </a:t>
            </a:r>
            <a:r>
              <a:rPr lang="ru-RU" dirty="0" err="1"/>
              <a:t>маркетплейсе</a:t>
            </a:r>
            <a:r>
              <a:rPr lang="ru-RU" dirty="0"/>
              <a:t> главная страница и топ по категории </a:t>
            </a:r>
            <a:r>
              <a:rPr lang="ru-RU" dirty="0" err="1"/>
              <a:t>фечеред</a:t>
            </a:r>
            <a:r>
              <a:rPr lang="ru-RU" dirty="0"/>
              <a:t>) </a:t>
            </a:r>
          </a:p>
          <a:p>
            <a:pPr rtl="0" fontAlgn="ctr"/>
            <a:r>
              <a:rPr lang="ru-RU" dirty="0"/>
              <a:t>Совместный </a:t>
            </a:r>
            <a:r>
              <a:rPr lang="en-US" dirty="0"/>
              <a:t>PR</a:t>
            </a:r>
            <a:r>
              <a:rPr lang="ru-RU" dirty="0"/>
              <a:t>  (</a:t>
            </a:r>
            <a:r>
              <a:rPr lang="en-US" dirty="0"/>
              <a:t>Facebook, Twitter, </a:t>
            </a:r>
            <a:r>
              <a:rPr lang="ru-RU" dirty="0"/>
              <a:t>веб-сайты Майкрософт и партнерские СМИ)</a:t>
            </a:r>
          </a:p>
          <a:p>
            <a:pPr rtl="0" fontAlgn="ctr"/>
            <a:endParaRPr lang="ru-RU" dirty="0"/>
          </a:p>
          <a:p>
            <a:pPr rtl="0" fontAlgn="ctr"/>
            <a:r>
              <a:rPr lang="ru-RU" dirty="0"/>
              <a:t>Поддержка развития бизнеса (знакомство и рекомендация партнерам на нужном рынке)</a:t>
            </a:r>
          </a:p>
          <a:p>
            <a:pPr rtl="0" fontAlgn="ctr"/>
            <a:r>
              <a:rPr lang="ru-RU" dirty="0"/>
              <a:t>Выделенный менеджер в </a:t>
            </a:r>
            <a:r>
              <a:rPr lang="en-US" dirty="0"/>
              <a:t>Microsoft </a:t>
            </a:r>
          </a:p>
          <a:p>
            <a:pPr rtl="0" fontAlgn="ctr"/>
            <a:endParaRPr lang="ru-RU" dirty="0"/>
          </a:p>
          <a:p>
            <a:pPr rtl="0" fontAlgn="ctr"/>
            <a:r>
              <a:rPr lang="ru-RU" dirty="0"/>
              <a:t>Бизнес-обучение/консалтинг (</a:t>
            </a:r>
            <a:r>
              <a:rPr lang="ru-RU" dirty="0" err="1"/>
              <a:t>дипдайв</a:t>
            </a:r>
            <a:r>
              <a:rPr lang="ru-RU" dirty="0"/>
              <a:t> или </a:t>
            </a:r>
            <a:r>
              <a:rPr lang="ru-RU" dirty="0" err="1"/>
              <a:t>стрт</a:t>
            </a:r>
            <a:r>
              <a:rPr lang="ru-RU" dirty="0"/>
              <a:t> гаражи)</a:t>
            </a:r>
          </a:p>
          <a:p>
            <a:pPr defTabSz="1085088" fontAlgn="ctr">
              <a:spcAft>
                <a:spcPts val="396"/>
              </a:spcAft>
            </a:pPr>
            <a:r>
              <a:rPr lang="ru-RU" dirty="0"/>
              <a:t>Технологическое обучение/консалтинг  (евангелисты через мероприятия)</a:t>
            </a:r>
          </a:p>
          <a:p>
            <a:pPr rtl="0" fontAlgn="ctr"/>
            <a:r>
              <a:rPr lang="ru-RU" dirty="0"/>
              <a:t>Менторская помощь (</a:t>
            </a:r>
            <a:r>
              <a:rPr lang="ru-RU" dirty="0" err="1"/>
              <a:t>ПАМ+знакомство</a:t>
            </a:r>
            <a:r>
              <a:rPr lang="ru-RU" dirty="0"/>
              <a:t> с </a:t>
            </a:r>
            <a:r>
              <a:rPr lang="ru-RU" dirty="0" err="1"/>
              <a:t>екосистемой</a:t>
            </a:r>
            <a:r>
              <a:rPr lang="ru-RU" dirty="0"/>
              <a:t>)</a:t>
            </a:r>
          </a:p>
          <a:p>
            <a:pPr rtl="0" fontAlgn="ctr"/>
            <a:endParaRPr lang="ru-RU" dirty="0"/>
          </a:p>
          <a:p>
            <a:endParaRPr lang="ru-RU" dirty="0" smtClean="0"/>
          </a:p>
          <a:p>
            <a:endParaRPr lang="ru-RU" dirty="0" smtClean="0"/>
          </a:p>
        </p:txBody>
      </p:sp>
      <p:sp>
        <p:nvSpPr>
          <p:cNvPr id="4" name="Номер слайда 3"/>
          <p:cNvSpPr>
            <a:spLocks noGrp="1"/>
          </p:cNvSpPr>
          <p:nvPr>
            <p:ph type="sldNum" sz="quarter" idx="10"/>
          </p:nvPr>
        </p:nvSpPr>
        <p:spPr/>
        <p:txBody>
          <a:bodyPr/>
          <a:lstStyle/>
          <a:p>
            <a:fld id="{75A502A9-73CC-44CC-A635-419454C555A5}" type="slidenum">
              <a:rPr lang="en-US" smtClean="0"/>
              <a:t>14</a:t>
            </a:fld>
            <a:endParaRPr lang="en-US" dirty="0"/>
          </a:p>
        </p:txBody>
      </p:sp>
    </p:spTree>
    <p:extLst>
      <p:ext uri="{BB962C8B-B14F-4D97-AF65-F5344CB8AC3E}">
        <p14:creationId xmlns:p14="http://schemas.microsoft.com/office/powerpoint/2010/main" val="28172495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defTabSz="915676">
              <a:defRPr/>
            </a:pPr>
            <a:r>
              <a:rPr lang="ru-RU" dirty="0" smtClean="0"/>
              <a:t>Цель Microsoft </a:t>
            </a:r>
            <a:r>
              <a:rPr lang="ru-RU" dirty="0" err="1" smtClean="0"/>
              <a:t>Startup</a:t>
            </a:r>
            <a:r>
              <a:rPr lang="ru-RU" dirty="0" smtClean="0"/>
              <a:t> </a:t>
            </a:r>
            <a:r>
              <a:rPr lang="ru-RU" dirty="0" err="1" smtClean="0"/>
              <a:t>Accelerator</a:t>
            </a:r>
            <a:r>
              <a:rPr lang="ru-RU" dirty="0" smtClean="0"/>
              <a:t> (далее – Акселератор) – добиться ускоренного развития бизнеса избранных компаний и в течение 2-х лет получить 5-10 ярких «историй успеха», известных в среде </a:t>
            </a:r>
            <a:r>
              <a:rPr lang="ru-RU" dirty="0" err="1" smtClean="0"/>
              <a:t>стартапов</a:t>
            </a:r>
            <a:r>
              <a:rPr lang="ru-RU" dirty="0" smtClean="0"/>
              <a:t>, а также среди прогрессивных слоев населения России.  Для этого необходим </a:t>
            </a:r>
            <a:r>
              <a:rPr lang="ru-RU" dirty="0" err="1" smtClean="0"/>
              <a:t>пайплайн</a:t>
            </a:r>
            <a:r>
              <a:rPr lang="ru-RU" dirty="0" smtClean="0"/>
              <a:t> из 10-20 высокоперспективных проектов, отобранных в соответствии с жесткими критериями.</a:t>
            </a:r>
            <a:endParaRPr lang="en-US" dirty="0" smtClean="0"/>
          </a:p>
          <a:p>
            <a:r>
              <a:rPr lang="ru-RU" dirty="0" smtClean="0"/>
              <a:t> </a:t>
            </a:r>
            <a:endParaRPr lang="en-US" dirty="0" smtClean="0"/>
          </a:p>
          <a:p>
            <a:r>
              <a:rPr lang="ru-RU" dirty="0" smtClean="0"/>
              <a:t>Таким образом мы стараемся охватить 2 основных типа компаний: </a:t>
            </a:r>
          </a:p>
          <a:p>
            <a:r>
              <a:rPr lang="ru-RU" dirty="0" smtClean="0"/>
              <a:t>а) быстрорастущий бизнес, в первую очередь ориентированный на международный рынок, </a:t>
            </a:r>
          </a:p>
          <a:p>
            <a:r>
              <a:rPr lang="ru-RU" dirty="0" smtClean="0"/>
              <a:t>б) быстрорастущий бизнес, ориентированный на ограниченный локальный рынок, однако - с интересной инвестиционной историей.</a:t>
            </a:r>
          </a:p>
          <a:p>
            <a:endParaRPr lang="ru-RU" dirty="0" smtClean="0"/>
          </a:p>
          <a:p>
            <a:pPr defTabSz="1085088">
              <a:spcAft>
                <a:spcPts val="396"/>
              </a:spcAft>
            </a:pPr>
            <a:r>
              <a:rPr lang="ru-RU" dirty="0" smtClean="0"/>
              <a:t>Как справедливо отметил И.Р. </a:t>
            </a:r>
            <a:r>
              <a:rPr lang="ru-RU" dirty="0" err="1" smtClean="0"/>
              <a:t>Агамирзян</a:t>
            </a:r>
            <a:r>
              <a:rPr lang="ru-RU" dirty="0" smtClean="0"/>
              <a:t>, бизнесы первого типа необходимы для глобализации российской экономики, притока внешнего капитала, появления компаний мирового уровня в своем сегменте. При этом можно предположить, что бизнесы второго типа также необходимы для ускоренного формирования самовоспроизводящейся локальной высокотехнологичной экосистемы (инвесторы, серийные предприниматели, вовлечение молодежи в инновационный бизнес и т.п.).</a:t>
            </a:r>
            <a:endParaRPr lang="en-US" dirty="0" smtClean="0"/>
          </a:p>
          <a:p>
            <a:endParaRPr lang="en-US" dirty="0" smtClean="0"/>
          </a:p>
        </p:txBody>
      </p:sp>
      <p:sp>
        <p:nvSpPr>
          <p:cNvPr id="4" name="Номер слайда 3"/>
          <p:cNvSpPr>
            <a:spLocks noGrp="1"/>
          </p:cNvSpPr>
          <p:nvPr>
            <p:ph type="sldNum" sz="quarter" idx="10"/>
          </p:nvPr>
        </p:nvSpPr>
        <p:spPr/>
        <p:txBody>
          <a:bodyPr/>
          <a:lstStyle/>
          <a:p>
            <a:fld id="{75A502A9-73CC-44CC-A635-419454C555A5}" type="slidenum">
              <a:rPr lang="en-US" smtClean="0"/>
              <a:t>15</a:t>
            </a:fld>
            <a:endParaRPr lang="en-US" dirty="0"/>
          </a:p>
        </p:txBody>
      </p:sp>
    </p:spTree>
    <p:extLst>
      <p:ext uri="{BB962C8B-B14F-4D97-AF65-F5344CB8AC3E}">
        <p14:creationId xmlns:p14="http://schemas.microsoft.com/office/powerpoint/2010/main" val="35934942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normAutofit fontScale="70000" lnSpcReduction="20000"/>
          </a:bodyPr>
          <a:lstStyle/>
          <a:p>
            <a:r>
              <a:rPr lang="ru-RU" dirty="0" smtClean="0"/>
              <a:t>Отобраны с вашей помощью. Получают</a:t>
            </a:r>
            <a:r>
              <a:rPr lang="ru-RU" baseline="0" dirty="0" smtClean="0"/>
              <a:t> поддержку </a:t>
            </a:r>
            <a:r>
              <a:rPr lang="en-US" baseline="0" dirty="0" smtClean="0"/>
              <a:t>MS. </a:t>
            </a:r>
            <a:r>
              <a:rPr lang="ru-RU" dirty="0" smtClean="0"/>
              <a:t>Не имеет</a:t>
            </a:r>
            <a:r>
              <a:rPr lang="ru-RU" baseline="0" dirty="0" smtClean="0"/>
              <a:t> смысла рассказывать о каждой. </a:t>
            </a:r>
          </a:p>
          <a:p>
            <a:endParaRPr lang="ru-RU" baseline="0" dirty="0" smtClean="0"/>
          </a:p>
          <a:p>
            <a:r>
              <a:rPr lang="ru-RU" baseline="0" dirty="0" smtClean="0"/>
              <a:t>Что объединяет – высокий потенциал и использование технологий </a:t>
            </a:r>
            <a:r>
              <a:rPr lang="en-US" baseline="0" dirty="0" smtClean="0"/>
              <a:t>MS.</a:t>
            </a:r>
          </a:p>
          <a:p>
            <a:endParaRPr lang="ru-RU" dirty="0" smtClean="0"/>
          </a:p>
          <a:p>
            <a:r>
              <a:rPr lang="en-US" dirty="0" err="1"/>
              <a:t>Acumatica</a:t>
            </a:r>
            <a:r>
              <a:rPr lang="en-US" dirty="0"/>
              <a:t> - VC round (</a:t>
            </a:r>
            <a:r>
              <a:rPr lang="en-US" dirty="0" err="1"/>
              <a:t>Visma</a:t>
            </a:r>
            <a:r>
              <a:rPr lang="en-US" dirty="0"/>
              <a:t>/KKR). CRM 2011 integration in progress</a:t>
            </a:r>
            <a:endParaRPr lang="ru-RU" dirty="0"/>
          </a:p>
          <a:p>
            <a:r>
              <a:rPr lang="en-US" dirty="0" err="1"/>
              <a:t>Actio</a:t>
            </a:r>
            <a:r>
              <a:rPr lang="en-US" dirty="0"/>
              <a:t>-Media – </a:t>
            </a:r>
            <a:r>
              <a:rPr lang="en-US" dirty="0" err="1"/>
              <a:t>ClickBerry</a:t>
            </a:r>
            <a:r>
              <a:rPr lang="en-US" dirty="0"/>
              <a:t> – </a:t>
            </a:r>
            <a:r>
              <a:rPr lang="ru-RU" dirty="0"/>
              <a:t>Открыли офис в США и активно растут на международном рынке</a:t>
            </a:r>
          </a:p>
          <a:p>
            <a:r>
              <a:rPr lang="en-US" dirty="0"/>
              <a:t>News360 - Social graph beta version launched. 1M downloads, 350K active users</a:t>
            </a:r>
            <a:endParaRPr lang="ru-RU" dirty="0"/>
          </a:p>
          <a:p>
            <a:r>
              <a:rPr lang="en-US" dirty="0"/>
              <a:t>Dnevnik.ru - </a:t>
            </a:r>
            <a:r>
              <a:rPr lang="ru-RU" dirty="0"/>
              <a:t> вышел на международные рынки.</a:t>
            </a:r>
          </a:p>
          <a:p>
            <a:pPr defTabSz="1085088">
              <a:spcAft>
                <a:spcPts val="396"/>
              </a:spcAft>
            </a:pPr>
            <a:r>
              <a:rPr lang="en-US" dirty="0" err="1"/>
              <a:t>LinguaLeo</a:t>
            </a:r>
            <a:r>
              <a:rPr lang="en-US" dirty="0"/>
              <a:t> -</a:t>
            </a:r>
            <a:r>
              <a:rPr lang="ru-RU" baseline="0" dirty="0" smtClean="0"/>
              <a:t>приближаются к 4М скачиваний</a:t>
            </a:r>
          </a:p>
          <a:p>
            <a:r>
              <a:rPr lang="en-US" dirty="0" err="1"/>
              <a:t>Pruffi</a:t>
            </a:r>
            <a:r>
              <a:rPr lang="en-US" dirty="0"/>
              <a:t> - </a:t>
            </a:r>
            <a:r>
              <a:rPr lang="ru-RU" dirty="0"/>
              <a:t>сервисы поиска вакансий в социальных сетях</a:t>
            </a:r>
          </a:p>
          <a:p>
            <a:r>
              <a:rPr lang="en-US" dirty="0" err="1"/>
              <a:t>BodyNova.Biomod</a:t>
            </a:r>
            <a:r>
              <a:rPr lang="ru-RU" dirty="0"/>
              <a:t> – линейка программных продуктов (</a:t>
            </a:r>
            <a:r>
              <a:rPr lang="ru-RU" dirty="0" err="1"/>
              <a:t>SaaS</a:t>
            </a:r>
            <a:r>
              <a:rPr lang="ru-RU" dirty="0"/>
              <a:t>) для планирования, моделирования и визуализации хирургических операций в 3D. </a:t>
            </a:r>
            <a:endParaRPr lang="en-US" dirty="0"/>
          </a:p>
          <a:p>
            <a:r>
              <a:rPr lang="ru-RU" dirty="0" err="1"/>
              <a:t>НормаСахар</a:t>
            </a:r>
            <a:r>
              <a:rPr lang="ru-RU" dirty="0"/>
              <a:t> - система для дистанционного наблюдения и лечения больных сахарным диабетом. </a:t>
            </a:r>
            <a:r>
              <a:rPr lang="en-US" u="sng" dirty="0">
                <a:hlinkClick r:id="rId3"/>
              </a:rPr>
              <a:t>www</a:t>
            </a:r>
            <a:r>
              <a:rPr lang="ru-RU" u="sng" dirty="0">
                <a:hlinkClick r:id="rId3"/>
              </a:rPr>
              <a:t>.</a:t>
            </a:r>
            <a:r>
              <a:rPr lang="en-US" u="sng" dirty="0" err="1">
                <a:hlinkClick r:id="rId3"/>
              </a:rPr>
              <a:t>normasugar</a:t>
            </a:r>
            <a:r>
              <a:rPr lang="ru-RU" u="sng" dirty="0">
                <a:hlinkClick r:id="rId3"/>
              </a:rPr>
              <a:t>.</a:t>
            </a:r>
            <a:r>
              <a:rPr lang="en-US" u="sng" dirty="0" err="1">
                <a:hlinkClick r:id="rId3"/>
              </a:rPr>
              <a:t>ru</a:t>
            </a:r>
            <a:endParaRPr lang="ru-RU" dirty="0"/>
          </a:p>
          <a:p>
            <a:r>
              <a:rPr lang="en-US" dirty="0"/>
              <a:t>Agenda.travel - </a:t>
            </a:r>
            <a:r>
              <a:rPr lang="ru-RU" dirty="0"/>
              <a:t>Планировщик путешествий для индивидуальных туристов и групп путешественников. </a:t>
            </a:r>
            <a:r>
              <a:rPr lang="en-US" u="sng" dirty="0">
                <a:hlinkClick r:id="rId4"/>
              </a:rPr>
              <a:t>www.agenda.travel</a:t>
            </a:r>
            <a:endParaRPr lang="ru-RU" dirty="0"/>
          </a:p>
          <a:p>
            <a:r>
              <a:rPr lang="en-US" dirty="0" err="1"/>
              <a:t>Centrobit</a:t>
            </a:r>
            <a:r>
              <a:rPr lang="en-US" dirty="0"/>
              <a:t> - </a:t>
            </a:r>
            <a:r>
              <a:rPr lang="ru-RU" dirty="0" err="1"/>
              <a:t>Agora</a:t>
            </a:r>
            <a:r>
              <a:rPr lang="ru-RU" dirty="0"/>
              <a:t> - сервис дистрибуции товаров </a:t>
            </a:r>
            <a:r>
              <a:rPr lang="en-US" dirty="0"/>
              <a:t>Online</a:t>
            </a:r>
            <a:r>
              <a:rPr lang="ru-RU" dirty="0"/>
              <a:t>.  </a:t>
            </a:r>
            <a:r>
              <a:rPr lang="en-US" u="sng" dirty="0"/>
              <a:t>www</a:t>
            </a:r>
            <a:r>
              <a:rPr lang="ru-RU" u="sng" dirty="0"/>
              <a:t>.</a:t>
            </a:r>
            <a:r>
              <a:rPr lang="en-US" u="sng" dirty="0" err="1"/>
              <a:t>centrobit</a:t>
            </a:r>
            <a:r>
              <a:rPr lang="ru-RU" u="sng" dirty="0"/>
              <a:t>.</a:t>
            </a:r>
            <a:r>
              <a:rPr lang="en-US" u="sng" dirty="0" err="1"/>
              <a:t>ru</a:t>
            </a:r>
            <a:endParaRPr lang="en-US" u="sng" dirty="0"/>
          </a:p>
          <a:p>
            <a:r>
              <a:rPr lang="ru-RU" dirty="0" err="1"/>
              <a:t>My-Apps</a:t>
            </a:r>
            <a:r>
              <a:rPr lang="ru-RU" dirty="0" smtClean="0"/>
              <a:t> </a:t>
            </a:r>
            <a:r>
              <a:rPr lang="en-US" dirty="0" smtClean="0"/>
              <a:t>- </a:t>
            </a:r>
            <a:r>
              <a:rPr lang="ru-RU" dirty="0"/>
              <a:t>онлайн конструктор мобильных приложений</a:t>
            </a:r>
            <a:r>
              <a:rPr lang="ru-RU" dirty="0" smtClean="0"/>
              <a:t> </a:t>
            </a:r>
            <a:endParaRPr lang="ru-RU" dirty="0"/>
          </a:p>
          <a:p>
            <a:pPr defTabSz="1207407">
              <a:lnSpc>
                <a:spcPct val="100000"/>
              </a:lnSpc>
              <a:spcAft>
                <a:spcPts val="0"/>
              </a:spcAft>
              <a:defRPr/>
            </a:pPr>
            <a:endParaRPr lang="ru-RU" dirty="0"/>
          </a:p>
          <a:p>
            <a:pPr defTabSz="1207407">
              <a:lnSpc>
                <a:spcPct val="100000"/>
              </a:lnSpc>
              <a:spcAft>
                <a:spcPts val="0"/>
              </a:spcAft>
              <a:defRPr/>
            </a:pPr>
            <a:r>
              <a:rPr lang="ru-RU" dirty="0"/>
              <a:t>Компании, с которыми мы углубленно работаем привлекли более 8 млн инвестиций и в перспективе выпускаются и становятся сильнейшими игроками на рынке.</a:t>
            </a:r>
          </a:p>
          <a:p>
            <a:pPr defTabSz="1207407">
              <a:lnSpc>
                <a:spcPct val="100000"/>
              </a:lnSpc>
              <a:spcAft>
                <a:spcPts val="0"/>
              </a:spcAft>
              <a:defRPr/>
            </a:pPr>
            <a:endParaRPr lang="ru-RU" dirty="0"/>
          </a:p>
          <a:p>
            <a:pPr defTabSz="1207407">
              <a:lnSpc>
                <a:spcPct val="100000"/>
              </a:lnSpc>
              <a:spcAft>
                <a:spcPts val="0"/>
              </a:spcAft>
              <a:defRPr/>
            </a:pPr>
            <a:r>
              <a:rPr lang="en-US" dirty="0"/>
              <a:t>3 AC meetings, 18 startups presented, X members selected </a:t>
            </a:r>
            <a:endParaRPr lang="ru-RU" dirty="0"/>
          </a:p>
        </p:txBody>
      </p:sp>
      <p:sp>
        <p:nvSpPr>
          <p:cNvPr id="4" name="Номер слайда 3"/>
          <p:cNvSpPr>
            <a:spLocks noGrp="1"/>
          </p:cNvSpPr>
          <p:nvPr>
            <p:ph type="sldNum" sz="quarter" idx="10"/>
          </p:nvPr>
        </p:nvSpPr>
        <p:spPr/>
        <p:txBody>
          <a:bodyPr/>
          <a:lstStyle/>
          <a:p>
            <a:fld id="{75A502A9-73CC-44CC-A635-419454C555A5}" type="slidenum">
              <a:rPr lang="en-US" smtClean="0"/>
              <a:t>16</a:t>
            </a:fld>
            <a:endParaRPr lang="en-US" dirty="0"/>
          </a:p>
        </p:txBody>
      </p:sp>
    </p:spTree>
    <p:extLst>
      <p:ext uri="{BB962C8B-B14F-4D97-AF65-F5344CB8AC3E}">
        <p14:creationId xmlns:p14="http://schemas.microsoft.com/office/powerpoint/2010/main" val="26436754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sz="1200" kern="1200" dirty="0" smtClean="0">
                <a:solidFill>
                  <a:schemeClr val="tx1"/>
                </a:solidFill>
                <a:effectLst/>
                <a:latin typeface="Times" pitchFamily="18" charset="0"/>
                <a:ea typeface="+mn-ea"/>
                <a:cs typeface="+mn-cs"/>
              </a:rPr>
              <a:t>Критерии</a:t>
            </a:r>
            <a:r>
              <a:rPr lang="ru-RU" sz="1200" kern="1200" baseline="0" dirty="0" smtClean="0">
                <a:solidFill>
                  <a:schemeClr val="tx1"/>
                </a:solidFill>
                <a:effectLst/>
                <a:latin typeface="Times" pitchFamily="18" charset="0"/>
                <a:ea typeface="+mn-ea"/>
                <a:cs typeface="+mn-cs"/>
              </a:rPr>
              <a:t> отбора Фонда представлены на слайде.</a:t>
            </a:r>
            <a:endParaRPr lang="en-US" sz="1200" kern="1200" dirty="0" smtClean="0">
              <a:solidFill>
                <a:schemeClr val="tx1"/>
              </a:solidFill>
              <a:effectLst/>
              <a:latin typeface="Times" pitchFamily="18" charset="0"/>
              <a:ea typeface="+mn-ea"/>
              <a:cs typeface="+mn-cs"/>
            </a:endParaRPr>
          </a:p>
        </p:txBody>
      </p:sp>
      <p:sp>
        <p:nvSpPr>
          <p:cNvPr id="4" name="Slide Number Placeholder 3"/>
          <p:cNvSpPr>
            <a:spLocks noGrp="1"/>
          </p:cNvSpPr>
          <p:nvPr>
            <p:ph type="sldNum" sz="quarter" idx="10"/>
          </p:nvPr>
        </p:nvSpPr>
        <p:spPr/>
        <p:txBody>
          <a:bodyPr/>
          <a:lstStyle/>
          <a:p>
            <a:fld id="{02D7BD8B-11C3-461A-8180-DE5646636A6F}" type="slidenum">
              <a:rPr lang="en-GB" smtClean="0"/>
              <a:pPr/>
              <a:t>17</a:t>
            </a:fld>
            <a:endParaRPr lang="en-GB"/>
          </a:p>
        </p:txBody>
      </p:sp>
    </p:spTree>
    <p:extLst>
      <p:ext uri="{BB962C8B-B14F-4D97-AF65-F5344CB8AC3E}">
        <p14:creationId xmlns:p14="http://schemas.microsoft.com/office/powerpoint/2010/main" val="38713429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ru-RU" sz="1200" kern="1200" dirty="0" smtClean="0">
                <a:solidFill>
                  <a:schemeClr val="tx1"/>
                </a:solidFill>
                <a:effectLst/>
                <a:latin typeface="Times" pitchFamily="18" charset="0"/>
                <a:ea typeface="+mn-ea"/>
                <a:cs typeface="+mn-cs"/>
              </a:rPr>
              <a:t>С 2010 года в России работает Фонд посевного финансирования</a:t>
            </a:r>
            <a:r>
              <a:rPr lang="ru-RU" sz="1200" kern="1200" baseline="0" dirty="0" smtClean="0">
                <a:solidFill>
                  <a:schemeClr val="tx1"/>
                </a:solidFill>
                <a:effectLst/>
                <a:latin typeface="Times" pitchFamily="18" charset="0"/>
                <a:ea typeface="+mn-ea"/>
                <a:cs typeface="+mn-cs"/>
              </a:rPr>
              <a:t> </a:t>
            </a:r>
            <a:r>
              <a:rPr lang="en-US" sz="1200" kern="1200" baseline="0" dirty="0" err="1" smtClean="0">
                <a:solidFill>
                  <a:schemeClr val="tx1"/>
                </a:solidFill>
                <a:effectLst/>
                <a:latin typeface="Times" pitchFamily="18" charset="0"/>
                <a:ea typeface="+mn-ea"/>
                <a:cs typeface="+mn-cs"/>
              </a:rPr>
              <a:t>Mircrosoft</a:t>
            </a:r>
            <a:r>
              <a:rPr lang="en-US" sz="1200" kern="1200" baseline="0" dirty="0" smtClean="0">
                <a:solidFill>
                  <a:schemeClr val="tx1"/>
                </a:solidFill>
                <a:effectLst/>
                <a:latin typeface="Times" pitchFamily="18" charset="0"/>
                <a:ea typeface="+mn-ea"/>
                <a:cs typeface="+mn-cs"/>
              </a:rPr>
              <a:t>, </a:t>
            </a:r>
            <a:r>
              <a:rPr lang="ru-RU" sz="1200" kern="1200" baseline="0" dirty="0" smtClean="0">
                <a:solidFill>
                  <a:schemeClr val="tx1"/>
                </a:solidFill>
                <a:effectLst/>
                <a:latin typeface="Times" pitchFamily="18" charset="0"/>
                <a:ea typeface="+mn-ea"/>
                <a:cs typeface="+mn-cs"/>
              </a:rPr>
              <a:t>выдающий гранты на создание продукта. В отличие от инвестиций гранты не предполагают продажи доли в компании, то есть такого рода финансирование – максимально интересное для предпринимателя.</a:t>
            </a:r>
            <a:endParaRPr lang="ru-RU" sz="1200" kern="1200" dirty="0" smtClean="0">
              <a:solidFill>
                <a:schemeClr val="tx1"/>
              </a:solidFill>
              <a:effectLst/>
              <a:latin typeface="Times" pitchFamily="18" charset="0"/>
              <a:ea typeface="+mn-ea"/>
              <a:cs typeface="+mn-cs"/>
            </a:endParaRPr>
          </a:p>
        </p:txBody>
      </p:sp>
      <p:sp>
        <p:nvSpPr>
          <p:cNvPr id="4" name="Slide Number Placeholder 3"/>
          <p:cNvSpPr>
            <a:spLocks noGrp="1"/>
          </p:cNvSpPr>
          <p:nvPr>
            <p:ph type="sldNum" sz="quarter" idx="10"/>
          </p:nvPr>
        </p:nvSpPr>
        <p:spPr/>
        <p:txBody>
          <a:bodyPr/>
          <a:lstStyle/>
          <a:p>
            <a:fld id="{02D7BD8B-11C3-461A-8180-DE5646636A6F}" type="slidenum">
              <a:rPr lang="en-GB" smtClean="0"/>
              <a:pPr/>
              <a:t>18</a:t>
            </a:fld>
            <a:endParaRPr lang="en-GB"/>
          </a:p>
        </p:txBody>
      </p:sp>
    </p:spTree>
    <p:extLst>
      <p:ext uri="{BB962C8B-B14F-4D97-AF65-F5344CB8AC3E}">
        <p14:creationId xmlns:p14="http://schemas.microsoft.com/office/powerpoint/2010/main" val="372297252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1.xml"/><Relationship Id="rId6" Type="http://schemas.microsoft.com/office/2007/relationships/hdphoto" Target="../media/hdphoto1.wdp"/><Relationship Id="rId5" Type="http://schemas.openxmlformats.org/officeDocument/2006/relationships/image" Target="../media/image3.png"/><Relationship Id="rId4" Type="http://schemas.microsoft.com/office/2007/relationships/hdphoto" Target="../media/hdphoto3.wdp"/></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4" Type="http://schemas.microsoft.com/office/2007/relationships/hdphoto" Target="../media/hdphoto2.wdp"/></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Master" Target="../slideMasters/slideMaster1.xml"/><Relationship Id="rId4" Type="http://schemas.openxmlformats.org/officeDocument/2006/relationships/image" Target="../media/image1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113" y="2234114"/>
            <a:ext cx="8373521"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113" y="4612341"/>
            <a:ext cx="5454333"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3" y="228600"/>
            <a:ext cx="2497827" cy="290338"/>
          </a:xfrm>
          <a:prstGeom prst="rect">
            <a:avLst/>
          </a:prstGeom>
        </p:spPr>
      </p:pic>
      <p:pic>
        <p:nvPicPr>
          <p:cNvPr id="5" name="Picture 4"/>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3" y="228600"/>
            <a:ext cx="2497827" cy="290338"/>
          </a:xfrm>
          <a:prstGeom prst="rect">
            <a:avLst/>
          </a:prstGeom>
        </p:spPr>
      </p:pic>
    </p:spTree>
    <p:extLst>
      <p:ext uri="{BB962C8B-B14F-4D97-AF65-F5344CB8AC3E}">
        <p14:creationId xmlns:p14="http://schemas.microsoft.com/office/powerpoint/2010/main" val="514422698"/>
      </p:ext>
    </p:extLst>
  </p:cSld>
  <p:clrMapOvr>
    <a:masterClrMapping/>
  </p:clrMapOvr>
  <p:transition>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p:nvSpPr>
        <p:spPr bwMode="auto">
          <a:xfrm>
            <a:off x="8291953" y="2008094"/>
            <a:ext cx="2269077"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noEditPoints="1"/>
          </p:cNvSpPr>
          <p:nvPr userDrawn="1"/>
        </p:nvSpPr>
        <p:spPr bwMode="auto">
          <a:xfrm>
            <a:off x="8291953" y="2008094"/>
            <a:ext cx="2269077"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00000"/>
              </a:lnSpc>
            </a:pPr>
            <a:endParaRPr lang="en-US" dirty="0"/>
          </a:p>
        </p:txBody>
      </p:sp>
    </p:spTree>
    <p:extLst>
      <p:ext uri="{BB962C8B-B14F-4D97-AF65-F5344CB8AC3E}">
        <p14:creationId xmlns:p14="http://schemas.microsoft.com/office/powerpoint/2010/main" val="694048539"/>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p:nvGrpSpPr>
        <p:grpSpPr bwMode="black">
          <a:xfrm>
            <a:off x="7904572" y="2242931"/>
            <a:ext cx="3176914"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dirty="0"/>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dirty="0"/>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dirty="0"/>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dirty="0"/>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dirty="0"/>
            </a:p>
          </p:txBody>
        </p:sp>
      </p:grpSp>
      <p:grpSp>
        <p:nvGrpSpPr>
          <p:cNvPr id="11" name="Group 10"/>
          <p:cNvGrpSpPr/>
          <p:nvPr userDrawn="1"/>
        </p:nvGrpSpPr>
        <p:grpSpPr bwMode="black">
          <a:xfrm>
            <a:off x="7904572" y="2242931"/>
            <a:ext cx="3176914" cy="1934622"/>
            <a:chOff x="10387012" y="4179358"/>
            <a:chExt cx="974726" cy="593725"/>
          </a:xfrm>
          <a:solidFill>
            <a:srgbClr val="FFFFFF"/>
          </a:solidFill>
        </p:grpSpPr>
        <p:sp>
          <p:nvSpPr>
            <p:cNvPr id="13"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dirty="0"/>
            </a:p>
          </p:txBody>
        </p:sp>
        <p:sp>
          <p:nvSpPr>
            <p:cNvPr id="17"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dirty="0"/>
            </a:p>
          </p:txBody>
        </p:sp>
        <p:sp>
          <p:nvSpPr>
            <p:cNvPr id="18"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dirty="0"/>
            </a:p>
          </p:txBody>
        </p:sp>
        <p:sp>
          <p:nvSpPr>
            <p:cNvPr id="19"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dirty="0"/>
            </a:p>
          </p:txBody>
        </p:sp>
        <p:sp>
          <p:nvSpPr>
            <p:cNvPr id="20"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dirty="0"/>
            </a:p>
          </p:txBody>
        </p:sp>
      </p:grpSp>
    </p:spTree>
    <p:extLst>
      <p:ext uri="{BB962C8B-B14F-4D97-AF65-F5344CB8AC3E}">
        <p14:creationId xmlns:p14="http://schemas.microsoft.com/office/powerpoint/2010/main" val="3525683714"/>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p:nvSpPr>
        <p:spPr bwMode="black">
          <a:xfrm>
            <a:off x="7923609" y="1932604"/>
            <a:ext cx="3013332"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dirty="0"/>
          </a:p>
        </p:txBody>
      </p:sp>
      <p:sp>
        <p:nvSpPr>
          <p:cNvPr id="6" name="Freeform 64"/>
          <p:cNvSpPr>
            <a:spLocks noEditPoints="1"/>
          </p:cNvSpPr>
          <p:nvPr userDrawn="1"/>
        </p:nvSpPr>
        <p:spPr bwMode="black">
          <a:xfrm>
            <a:off x="7923609" y="1932604"/>
            <a:ext cx="3013332"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dirty="0"/>
          </a:p>
        </p:txBody>
      </p:sp>
    </p:spTree>
    <p:extLst>
      <p:ext uri="{BB962C8B-B14F-4D97-AF65-F5344CB8AC3E}">
        <p14:creationId xmlns:p14="http://schemas.microsoft.com/office/powerpoint/2010/main" val="2393864327"/>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8882758" y="1905000"/>
            <a:ext cx="1277596"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8" name="Group 7"/>
          <p:cNvGrpSpPr/>
          <p:nvPr userDrawn="1"/>
        </p:nvGrpSpPr>
        <p:grpSpPr>
          <a:xfrm>
            <a:off x="8882758" y="1905000"/>
            <a:ext cx="1277596" cy="3245368"/>
            <a:chOff x="7558088" y="1685925"/>
            <a:chExt cx="1322387" cy="3359150"/>
          </a:xfrm>
          <a:solidFill>
            <a:schemeClr val="bg1"/>
          </a:solidFill>
        </p:grpSpPr>
        <p:sp>
          <p:nvSpPr>
            <p:cNvPr id="10"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0"/>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680458582"/>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208" y="1905000"/>
            <a:ext cx="10693401"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1564" y="6338047"/>
            <a:ext cx="2506561" cy="291353"/>
          </a:xfrm>
          <a:prstGeom prst="rect">
            <a:avLst/>
          </a:prstGeom>
        </p:spPr>
      </p:pic>
      <p:pic>
        <p:nvPicPr>
          <p:cNvPr id="4" name="Picture 3"/>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1564" y="6338047"/>
            <a:ext cx="2506561" cy="291353"/>
          </a:xfrm>
          <a:prstGeom prst="rect">
            <a:avLst/>
          </a:prstGeom>
        </p:spPr>
      </p:pic>
    </p:spTree>
    <p:extLst>
      <p:ext uri="{BB962C8B-B14F-4D97-AF65-F5344CB8AC3E}">
        <p14:creationId xmlns:p14="http://schemas.microsoft.com/office/powerpoint/2010/main" val="3573048368"/>
      </p:ext>
    </p:extLst>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black">
          <a:xfrm>
            <a:off x="4321174" y="3140274"/>
            <a:ext cx="3546476" cy="577452"/>
          </a:xfrm>
          <a:prstGeom prst="rect">
            <a:avLst/>
          </a:prstGeom>
          <a:noFill/>
          <a:ln>
            <a:noFill/>
          </a:ln>
        </p:spPr>
      </p:pic>
      <p:sp>
        <p:nvSpPr>
          <p:cNvPr id="3" name="Text Box 3"/>
          <p:cNvSpPr txBox="1">
            <a:spLocks noChangeArrowheads="1"/>
          </p:cNvSpPr>
          <p:nvPr/>
        </p:nvSpPr>
        <p:spPr bwMode="blackWhite">
          <a:xfrm>
            <a:off x="507868" y="6083573"/>
            <a:ext cx="1117309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chemeClr val="bg1">
                    <a:alpha val="99000"/>
                  </a:schemeClr>
                </a:solidFill>
                <a:latin typeface="Segoe UI" pitchFamily="34" charset="0"/>
                <a:cs typeface="Arial" charset="0"/>
              </a:rPr>
              <a:t>© </a:t>
            </a:r>
            <a:r>
              <a:rPr lang="en-US" sz="700" dirty="0" smtClean="0">
                <a:solidFill>
                  <a:schemeClr val="bg1">
                    <a:alpha val="99000"/>
                  </a:schemeClr>
                </a:solidFill>
                <a:latin typeface="Segoe UI" pitchFamily="34" charset="0"/>
                <a:cs typeface="Arial" charset="0"/>
              </a:rPr>
              <a:t>2011 Microsoft </a:t>
            </a:r>
            <a:r>
              <a:rPr lang="en-US" sz="700" dirty="0">
                <a:solidFill>
                  <a:schemeClr val="bg1">
                    <a:alpha val="99000"/>
                  </a:schemeClr>
                </a:solidFill>
                <a:latin typeface="Segoe UI" pitchFamily="34" charset="0"/>
                <a:cs typeface="Arial" charset="0"/>
              </a:rPr>
              <a:t>Corporation. All rights reserved. Microsoft, Windows, Windows Vista and other product names are or may be registered trademarks and/or trademarks in the U.S. and/or other countries.</a:t>
            </a:r>
          </a:p>
          <a:p>
            <a:pPr algn="ctr" defTabSz="914099" eaLnBrk="0" hangingPunct="0"/>
            <a:r>
              <a:rPr lang="en-US" sz="700" dirty="0">
                <a:solidFill>
                  <a:schemeClr val="bg1">
                    <a:alpha val="99000"/>
                  </a:schemeClr>
                </a:solidFill>
                <a:latin typeface="Segoe UI" pitchFamily="34" charset="0"/>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solidFill>
                  <a:schemeClr val="bg1">
                    <a:alpha val="99000"/>
                  </a:schemeClr>
                </a:solidFill>
                <a:latin typeface="Segoe UI" pitchFamily="34" charset="0"/>
                <a:cs typeface="Arial" charset="0"/>
              </a:rPr>
              <a:t>MICROSOFT </a:t>
            </a:r>
            <a:r>
              <a:rPr lang="en-US" sz="700" dirty="0">
                <a:solidFill>
                  <a:schemeClr val="bg1">
                    <a:alpha val="99000"/>
                  </a:schemeClr>
                </a:solidFill>
                <a:latin typeface="Segoe UI" pitchFamily="34" charset="0"/>
                <a:cs typeface="Arial" charset="0"/>
              </a:rPr>
              <a:t>MAKES NO WARRANTIES, EXPRESS, IMPLIED OR STATUTORY, AS TO THE INFORMATION IN THIS PRESENTATION.</a:t>
            </a:r>
          </a:p>
        </p:txBody>
      </p:sp>
      <p:pic>
        <p:nvPicPr>
          <p:cNvPr id="4"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1174" y="3140274"/>
            <a:ext cx="3546476" cy="577452"/>
          </a:xfrm>
          <a:prstGeom prst="rect">
            <a:avLst/>
          </a:prstGeom>
          <a:noFill/>
          <a:ln>
            <a:noFill/>
          </a:ln>
        </p:spPr>
      </p:pic>
      <p:sp>
        <p:nvSpPr>
          <p:cNvPr id="5" name="Text Box 3"/>
          <p:cNvSpPr txBox="1">
            <a:spLocks noChangeArrowheads="1"/>
          </p:cNvSpPr>
          <p:nvPr userDrawn="1"/>
        </p:nvSpPr>
        <p:spPr bwMode="blackWhite">
          <a:xfrm>
            <a:off x="507868" y="6083573"/>
            <a:ext cx="1117309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chemeClr val="bg1">
                    <a:alpha val="99000"/>
                  </a:schemeClr>
                </a:solidFill>
                <a:latin typeface="Segoe UI" pitchFamily="34" charset="0"/>
                <a:cs typeface="Arial" charset="0"/>
              </a:rPr>
              <a:t>© </a:t>
            </a:r>
            <a:r>
              <a:rPr lang="en-US" sz="700" dirty="0" smtClean="0">
                <a:solidFill>
                  <a:schemeClr val="bg1">
                    <a:alpha val="99000"/>
                  </a:schemeClr>
                </a:solidFill>
                <a:latin typeface="Segoe UI" pitchFamily="34" charset="0"/>
                <a:cs typeface="Arial" charset="0"/>
              </a:rPr>
              <a:t>2011 Microsoft </a:t>
            </a:r>
            <a:r>
              <a:rPr lang="en-US" sz="700" dirty="0">
                <a:solidFill>
                  <a:schemeClr val="bg1">
                    <a:alpha val="99000"/>
                  </a:schemeClr>
                </a:solidFill>
                <a:latin typeface="Segoe UI" pitchFamily="34" charset="0"/>
                <a:cs typeface="Arial" charset="0"/>
              </a:rPr>
              <a:t>Corporation. All rights reserved. Microsoft, Windows, Windows Vista and other product names are or may be registered trademarks and/or trademarks in the U.S. and/or other countries.</a:t>
            </a:r>
          </a:p>
          <a:p>
            <a:pPr algn="ctr" defTabSz="914099" eaLnBrk="0" hangingPunct="0"/>
            <a:r>
              <a:rPr lang="en-US" sz="700" dirty="0">
                <a:solidFill>
                  <a:schemeClr val="bg1">
                    <a:alpha val="99000"/>
                  </a:schemeClr>
                </a:solidFill>
                <a:latin typeface="Segoe UI" pitchFamily="34" charset="0"/>
                <a:cs typeface="Arial" charset="0"/>
              </a:rPr>
              <a:t>The information herein is for informational purposes only and represents the current view of Microsoft Corporation as of the date of this presentation</a:t>
            </a:r>
            <a:r>
              <a:rPr lang="en-US" sz="700" dirty="0" smtClean="0">
                <a:solidFill>
                  <a:schemeClr val="bg1">
                    <a:alpha val="99000"/>
                  </a:schemeClr>
                </a:solidFill>
                <a:latin typeface="Segoe UI" pitchFamily="34" charset="0"/>
                <a:cs typeface="Arial" charset="0"/>
              </a:rPr>
              <a:t>. Because </a:t>
            </a:r>
            <a:r>
              <a:rPr lang="en-US" sz="700" dirty="0">
                <a:solidFill>
                  <a:schemeClr val="bg1">
                    <a:alpha val="99000"/>
                  </a:schemeClr>
                </a:solidFill>
                <a:latin typeface="Segoe UI" pitchFamily="34" charset="0"/>
                <a:cs typeface="Arial" charset="0"/>
              </a:rPr>
              <a:t>Microsoft must respond to changing market conditions, it should not be interpreted to be a commitment on the part of Microsoft, and Microsoft cannot guarantee the accuracy of any information provided after the date of this presentation</a:t>
            </a:r>
            <a:r>
              <a:rPr lang="en-US" sz="700" dirty="0" smtClean="0">
                <a:solidFill>
                  <a:schemeClr val="bg1">
                    <a:alpha val="99000"/>
                  </a:schemeClr>
                </a:solidFill>
                <a:latin typeface="Segoe UI" pitchFamily="34" charset="0"/>
                <a:cs typeface="Arial" charset="0"/>
              </a:rPr>
              <a:t>. MICROSOFT </a:t>
            </a:r>
            <a:r>
              <a:rPr lang="en-US" sz="700" dirty="0">
                <a:solidFill>
                  <a:schemeClr val="bg1">
                    <a:alpha val="99000"/>
                  </a:schemeClr>
                </a:solidFill>
                <a:latin typeface="Segoe UI" pitchFamily="34" charset="0"/>
                <a:cs typeface="Arial" charset="0"/>
              </a:rPr>
              <a:t>MAKES NO WARRANTIES, EXPRESS, IMPLIED OR STATUTORY, AS TO THE INFORMATION IN THIS PRESENTATION.</a:t>
            </a:r>
          </a:p>
        </p:txBody>
      </p:sp>
    </p:spTree>
    <p:extLst>
      <p:ext uri="{BB962C8B-B14F-4D97-AF65-F5344CB8AC3E}">
        <p14:creationId xmlns:p14="http://schemas.microsoft.com/office/powerpoint/2010/main" val="2640209842"/>
      </p:ext>
    </p:extLst>
  </p:cSld>
  <p:clrMapOvr>
    <a:masterClrMapping/>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2" y="1447799"/>
            <a:ext cx="11149013"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2" y="1447799"/>
            <a:ext cx="11149013"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6"/>
            <a:ext cx="12188826"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userDrawn="1">
  <p:cSld name="1_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764" y="2816510"/>
            <a:ext cx="11155680" cy="997196"/>
          </a:xfrm>
        </p:spPr>
        <p:txBody>
          <a:bodyPr anchor="b"/>
          <a:lstStyle>
            <a:lvl1pPr marL="0" indent="0">
              <a:buNone/>
              <a:defRPr lang="en-US" sz="72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762" y="4267200"/>
            <a:ext cx="9144000" cy="443198"/>
          </a:xfrm>
        </p:spPr>
        <p:txBody>
          <a:bodyPr/>
          <a:lstStyle>
            <a:lvl1pPr marL="0" indent="0">
              <a:lnSpc>
                <a:spcPct val="100000"/>
              </a:lnSpc>
              <a:spcBef>
                <a:spcPts val="0"/>
              </a:spcBef>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708" y="6364651"/>
            <a:ext cx="1595652"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3" y="228600"/>
            <a:ext cx="2497827" cy="290338"/>
          </a:xfrm>
          <a:prstGeom prst="rect">
            <a:avLst/>
          </a:prstGeom>
        </p:spPr>
      </p:pic>
    </p:spTree>
    <p:extLst>
      <p:ext uri="{BB962C8B-B14F-4D97-AF65-F5344CB8AC3E}">
        <p14:creationId xmlns:p14="http://schemas.microsoft.com/office/powerpoint/2010/main" val="2615811414"/>
      </p:ext>
    </p:extLst>
  </p:cSld>
  <p:clrMapOvr>
    <a:masterClrMapping/>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Заголовок и объект">
    <p:spTree>
      <p:nvGrpSpPr>
        <p:cNvPr id="1" name=""/>
        <p:cNvGrpSpPr/>
        <p:nvPr/>
      </p:nvGrpSpPr>
      <p:grpSpPr>
        <a:xfrm>
          <a:off x="0" y="0"/>
          <a:ext cx="0" cy="0"/>
          <a:chOff x="0" y="0"/>
          <a:chExt cx="0" cy="0"/>
        </a:xfrm>
      </p:grpSpPr>
      <p:sp>
        <p:nvSpPr>
          <p:cNvPr id="3" name="Содержимое 2"/>
          <p:cNvSpPr>
            <a:spLocks noGrp="1"/>
          </p:cNvSpPr>
          <p:nvPr>
            <p:ph idx="1"/>
          </p:nvPr>
        </p:nvSpPr>
        <p:spPr>
          <a:xfrm>
            <a:off x="761764" y="2571745"/>
            <a:ext cx="10817620" cy="2123620"/>
          </a:xfrm>
          <a:prstGeom prst="rect">
            <a:avLst/>
          </a:prstGeom>
        </p:spPr>
        <p:txBody>
          <a:bodyPr lIns="121883" tIns="60941" rIns="121883" bIns="60941"/>
          <a:lstStyle/>
          <a:p>
            <a:pPr lvl="0"/>
            <a:r>
              <a:rPr lang="ru-RU" dirty="0" smtClean="0"/>
              <a:t>Образец текста</a:t>
            </a:r>
          </a:p>
          <a:p>
            <a:pPr lvl="1"/>
            <a:r>
              <a:rPr lang="ru-RU" dirty="0" smtClean="0"/>
              <a:t>Второй уровень</a:t>
            </a:r>
          </a:p>
          <a:p>
            <a:pPr lvl="2"/>
            <a:r>
              <a:rPr lang="ru-RU" dirty="0" smtClean="0"/>
              <a:t>Третий уровень</a:t>
            </a:r>
          </a:p>
          <a:p>
            <a:pPr lvl="3"/>
            <a:r>
              <a:rPr lang="ru-RU" dirty="0" smtClean="0"/>
              <a:t>Четвертый уровень</a:t>
            </a:r>
          </a:p>
          <a:p>
            <a:pPr lvl="4"/>
            <a:r>
              <a:rPr lang="ru-RU" dirty="0" smtClean="0"/>
              <a:t>Пятый уровень</a:t>
            </a:r>
            <a:endParaRPr lang="ru-RU" dirty="0"/>
          </a:p>
        </p:txBody>
      </p:sp>
      <p:sp>
        <p:nvSpPr>
          <p:cNvPr id="4" name="Дата 3"/>
          <p:cNvSpPr>
            <a:spLocks noGrp="1"/>
          </p:cNvSpPr>
          <p:nvPr>
            <p:ph type="dt" sz="half" idx="10"/>
          </p:nvPr>
        </p:nvSpPr>
        <p:spPr>
          <a:xfrm>
            <a:off x="609441" y="6356352"/>
            <a:ext cx="2844059" cy="365125"/>
          </a:xfrm>
          <a:prstGeom prst="rect">
            <a:avLst/>
          </a:prstGeom>
        </p:spPr>
        <p:txBody>
          <a:bodyPr lIns="121883" tIns="60941" rIns="121883" bIns="60941"/>
          <a:lstStyle/>
          <a:p>
            <a:fld id="{00B0806A-3FF6-4D4F-A34C-75A45DBA47E5}" type="datetimeFigureOut">
              <a:rPr lang="ru-RU" smtClean="0">
                <a:solidFill>
                  <a:prstClr val="black"/>
                </a:solidFill>
              </a:rPr>
              <a:pPr/>
              <a:t>27.08.2013</a:t>
            </a:fld>
            <a:endParaRPr lang="ru-RU" dirty="0">
              <a:solidFill>
                <a:prstClr val="black"/>
              </a:solidFill>
            </a:endParaRPr>
          </a:p>
        </p:txBody>
      </p:sp>
      <p:sp>
        <p:nvSpPr>
          <p:cNvPr id="5" name="Нижний колонтитул 4"/>
          <p:cNvSpPr>
            <a:spLocks noGrp="1"/>
          </p:cNvSpPr>
          <p:nvPr>
            <p:ph type="ftr" sz="quarter" idx="11"/>
          </p:nvPr>
        </p:nvSpPr>
        <p:spPr>
          <a:xfrm>
            <a:off x="4164515" y="6356352"/>
            <a:ext cx="3859795" cy="365125"/>
          </a:xfrm>
          <a:prstGeom prst="rect">
            <a:avLst/>
          </a:prstGeom>
        </p:spPr>
        <p:txBody>
          <a:bodyPr lIns="121883" tIns="60941" rIns="121883" bIns="60941"/>
          <a:lstStyle/>
          <a:p>
            <a:endParaRPr lang="ru-RU" dirty="0">
              <a:solidFill>
                <a:prstClr val="black"/>
              </a:solidFill>
            </a:endParaRPr>
          </a:p>
        </p:txBody>
      </p:sp>
      <p:sp>
        <p:nvSpPr>
          <p:cNvPr id="6" name="Номер слайда 5"/>
          <p:cNvSpPr>
            <a:spLocks noGrp="1"/>
          </p:cNvSpPr>
          <p:nvPr>
            <p:ph type="sldNum" sz="quarter" idx="12"/>
          </p:nvPr>
        </p:nvSpPr>
        <p:spPr>
          <a:xfrm>
            <a:off x="8735326" y="6356352"/>
            <a:ext cx="2844059" cy="365125"/>
          </a:xfrm>
          <a:prstGeom prst="rect">
            <a:avLst/>
          </a:prstGeom>
        </p:spPr>
        <p:txBody>
          <a:bodyPr lIns="121883" tIns="60941" rIns="121883" bIns="60941"/>
          <a:lstStyle/>
          <a:p>
            <a:fld id="{E5742F8B-14A1-4CD8-A0DC-ECD3BCB5B6F8}" type="slidenum">
              <a:rPr lang="ru-RU" smtClean="0">
                <a:solidFill>
                  <a:prstClr val="black"/>
                </a:solidFill>
              </a:rPr>
              <a:pPr/>
              <a:t>‹#›</a:t>
            </a:fld>
            <a:endParaRPr lang="ru-RU" dirty="0">
              <a:solidFill>
                <a:prstClr val="black"/>
              </a:solidFill>
            </a:endParaRPr>
          </a:p>
        </p:txBody>
      </p:sp>
      <p:sp>
        <p:nvSpPr>
          <p:cNvPr id="7" name="Заголовок 1"/>
          <p:cNvSpPr>
            <a:spLocks noGrp="1"/>
          </p:cNvSpPr>
          <p:nvPr>
            <p:ph type="title"/>
          </p:nvPr>
        </p:nvSpPr>
        <p:spPr>
          <a:xfrm>
            <a:off x="761764" y="1214423"/>
            <a:ext cx="10779491" cy="870969"/>
          </a:xfrm>
          <a:prstGeom prst="rect">
            <a:avLst/>
          </a:prstGeom>
        </p:spPr>
        <p:txBody>
          <a:bodyPr lIns="121883" tIns="60941" rIns="121883" bIns="60941"/>
          <a:lstStyle>
            <a:lvl1pPr algn="l">
              <a:defRPr/>
            </a:lvl1pPr>
          </a:lstStyle>
          <a:p>
            <a:r>
              <a:rPr lang="ru-RU" dirty="0" smtClean="0"/>
              <a:t>Образец заголовка</a:t>
            </a:r>
            <a:endParaRPr lang="ru-RU" dirty="0"/>
          </a:p>
        </p:txBody>
      </p:sp>
    </p:spTree>
    <p:extLst>
      <p:ext uri="{BB962C8B-B14F-4D97-AF65-F5344CB8AC3E}">
        <p14:creationId xmlns:p14="http://schemas.microsoft.com/office/powerpoint/2010/main" val="25022128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3_Custom Layout">
    <p:bg>
      <p:bgPr>
        <a:blipFill rotWithShape="1">
          <a:blip r:embed="rId2"/>
          <a:stretch>
            <a:fillRect/>
          </a:stretch>
        </a:blipFill>
        <a:effectLst/>
      </p:bgPr>
    </p:bg>
    <p:spTree>
      <p:nvGrpSpPr>
        <p:cNvPr id="1" name=""/>
        <p:cNvGrpSpPr/>
        <p:nvPr/>
      </p:nvGrpSpPr>
      <p:grpSpPr>
        <a:xfrm>
          <a:off x="0" y="0"/>
          <a:ext cx="0" cy="0"/>
          <a:chOff x="0" y="0"/>
          <a:chExt cx="0" cy="0"/>
        </a:xfrm>
      </p:grpSpPr>
      <p:pic>
        <p:nvPicPr>
          <p:cNvPr id="3" name="Picture 2" descr="WinAzure_rgb_Wht_M.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9233" y="291070"/>
            <a:ext cx="2861933" cy="747151"/>
          </a:xfrm>
          <a:prstGeom prst="rect">
            <a:avLst/>
          </a:prstGeom>
        </p:spPr>
      </p:pic>
      <p:pic>
        <p:nvPicPr>
          <p:cNvPr id="4" name="Picture 3" descr="MSFT_logotype_rgb_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599066" y="6029989"/>
            <a:ext cx="1320592" cy="506083"/>
          </a:xfrm>
          <a:prstGeom prst="rect">
            <a:avLst/>
          </a:prstGeom>
        </p:spPr>
      </p:pic>
      <p:sp>
        <p:nvSpPr>
          <p:cNvPr id="5" name="Text Placeholder 4"/>
          <p:cNvSpPr>
            <a:spLocks noGrp="1"/>
          </p:cNvSpPr>
          <p:nvPr>
            <p:ph type="body" sz="quarter" idx="12" hasCustomPrompt="1"/>
          </p:nvPr>
        </p:nvSpPr>
        <p:spPr>
          <a:xfrm>
            <a:off x="269170" y="4593272"/>
            <a:ext cx="6271784" cy="1794661"/>
          </a:xfrm>
          <a:noFill/>
        </p:spPr>
        <p:txBody>
          <a:bodyPr lIns="143392" tIns="107544" rIns="143392" bIns="107544">
            <a:noAutofit/>
          </a:bodyPr>
          <a:lstStyle>
            <a:lvl1pPr marL="0" indent="0">
              <a:spcBef>
                <a:spcPts val="0"/>
              </a:spcBef>
              <a:buNone/>
              <a:defRPr sz="3500" spc="0" baseline="0">
                <a:solidFill>
                  <a:srgbClr val="0054A6"/>
                </a:solidFill>
                <a:latin typeface="+mj-lt"/>
              </a:defRPr>
            </a:lvl1pPr>
          </a:lstStyle>
          <a:p>
            <a:pPr lvl="0"/>
            <a:r>
              <a:rPr lang="en-US" dirty="0" smtClean="0"/>
              <a:t>Speaker name</a:t>
            </a:r>
          </a:p>
        </p:txBody>
      </p:sp>
      <p:sp>
        <p:nvSpPr>
          <p:cNvPr id="6" name="Title 1"/>
          <p:cNvSpPr>
            <a:spLocks noGrp="1"/>
          </p:cNvSpPr>
          <p:nvPr>
            <p:ph type="title" hasCustomPrompt="1"/>
          </p:nvPr>
        </p:nvSpPr>
        <p:spPr>
          <a:xfrm>
            <a:off x="269168" y="2881139"/>
            <a:ext cx="9858043" cy="919687"/>
          </a:xfrm>
          <a:noFill/>
        </p:spPr>
        <p:txBody>
          <a:bodyPr lIns="143392" tIns="89620" rIns="143392" bIns="89620" anchor="t" anchorCtr="0"/>
          <a:lstStyle>
            <a:lvl1pPr>
              <a:defRPr sz="5300" spc="-99" baseline="0">
                <a:solidFill>
                  <a:srgbClr val="0054A6"/>
                </a:solidFill>
              </a:defRPr>
            </a:lvl1pPr>
          </a:lstStyle>
          <a:p>
            <a:r>
              <a:rPr lang="en-US" dirty="0" smtClean="0"/>
              <a:t>Presentation title</a:t>
            </a:r>
            <a:endParaRPr lang="en-US" dirty="0"/>
          </a:p>
        </p:txBody>
      </p:sp>
    </p:spTree>
    <p:extLst>
      <p:ext uri="{BB962C8B-B14F-4D97-AF65-F5344CB8AC3E}">
        <p14:creationId xmlns:p14="http://schemas.microsoft.com/office/powerpoint/2010/main" val="1990416166"/>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Title, Row of Til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055054" y="428600"/>
            <a:ext cx="10678643" cy="738664"/>
          </a:xfrm>
          <a:prstGeom prst="rect">
            <a:avLst/>
          </a:prstGeom>
        </p:spPr>
        <p:txBody>
          <a:bodyPr lIns="0"/>
          <a:lstStyle>
            <a:lvl1pPr algn="l">
              <a:defRPr sz="5332">
                <a:latin typeface="Segoe UI Light" pitchFamily="34" charset="0"/>
                <a:cs typeface="Segoe UI Light" pitchFamily="34" charset="0"/>
              </a:defRPr>
            </a:lvl1pPr>
          </a:lstStyle>
          <a:p>
            <a:r>
              <a:rPr lang="en-US" dirty="0" smtClean="0"/>
              <a:t>Click to edit title</a:t>
            </a:r>
            <a:endParaRPr lang="ru-RU" dirty="0"/>
          </a:p>
        </p:txBody>
      </p:sp>
      <p:sp>
        <p:nvSpPr>
          <p:cNvPr id="7" name="Content Placeholder 6"/>
          <p:cNvSpPr>
            <a:spLocks noGrp="1"/>
          </p:cNvSpPr>
          <p:nvPr>
            <p:ph sz="quarter" idx="11"/>
          </p:nvPr>
        </p:nvSpPr>
        <p:spPr>
          <a:xfrm>
            <a:off x="1055054" y="4070562"/>
            <a:ext cx="2276840" cy="438582"/>
          </a:xfrm>
          <a:prstGeom prst="rect">
            <a:avLst/>
          </a:prstGeom>
          <a:solidFill>
            <a:schemeClr val="accent2"/>
          </a:solidFill>
        </p:spPr>
        <p:txBody>
          <a:bodyPr anchor="b"/>
          <a:lstStyle>
            <a:lvl1pPr marL="0" indent="0">
              <a:buNone/>
              <a:defRPr sz="1583">
                <a:solidFill>
                  <a:schemeClr val="bg1"/>
                </a:solidFill>
              </a:defRPr>
            </a:lvl1pPr>
            <a:lvl2pPr marL="609429" indent="0">
              <a:buNone/>
              <a:defRPr sz="1583"/>
            </a:lvl2pPr>
            <a:lvl3pPr marL="1218859" indent="0">
              <a:buNone/>
              <a:defRPr sz="1583"/>
            </a:lvl3pPr>
            <a:lvl4pPr marL="1828288" indent="0">
              <a:buNone/>
              <a:defRPr sz="1583"/>
            </a:lvl4pPr>
            <a:lvl5pPr marL="2437717" indent="0">
              <a:buNone/>
              <a:defRPr sz="1583"/>
            </a:lvl5pPr>
          </a:lstStyle>
          <a:p>
            <a:pPr lvl="0"/>
            <a:r>
              <a:rPr lang="en-US" dirty="0" smtClean="0"/>
              <a:t>Click to edit Master text styles</a:t>
            </a:r>
            <a:endParaRPr lang="ru-RU" dirty="0"/>
          </a:p>
        </p:txBody>
      </p:sp>
      <p:sp>
        <p:nvSpPr>
          <p:cNvPr id="8" name="Content Placeholder 6"/>
          <p:cNvSpPr>
            <a:spLocks noGrp="1"/>
          </p:cNvSpPr>
          <p:nvPr>
            <p:ph sz="quarter" idx="12"/>
          </p:nvPr>
        </p:nvSpPr>
        <p:spPr>
          <a:xfrm>
            <a:off x="3454750" y="4073437"/>
            <a:ext cx="2279710" cy="438582"/>
          </a:xfrm>
          <a:prstGeom prst="rect">
            <a:avLst/>
          </a:prstGeom>
          <a:solidFill>
            <a:schemeClr val="accent2"/>
          </a:solidFill>
        </p:spPr>
        <p:txBody>
          <a:bodyPr anchor="b"/>
          <a:lstStyle>
            <a:lvl1pPr marL="0" indent="0">
              <a:buNone/>
              <a:defRPr sz="1583">
                <a:solidFill>
                  <a:schemeClr val="bg1"/>
                </a:solidFill>
              </a:defRPr>
            </a:lvl1pPr>
            <a:lvl2pPr marL="609429" indent="0">
              <a:buNone/>
              <a:defRPr sz="1583"/>
            </a:lvl2pPr>
            <a:lvl3pPr marL="1218859" indent="0">
              <a:buNone/>
              <a:defRPr sz="1583"/>
            </a:lvl3pPr>
            <a:lvl4pPr marL="1828288" indent="0">
              <a:buNone/>
              <a:defRPr sz="1583"/>
            </a:lvl4pPr>
            <a:lvl5pPr marL="2437717" indent="0">
              <a:buNone/>
              <a:defRPr sz="1583"/>
            </a:lvl5pPr>
          </a:lstStyle>
          <a:p>
            <a:pPr lvl="0"/>
            <a:r>
              <a:rPr lang="en-US" dirty="0" smtClean="0"/>
              <a:t>Click to edit Master text styles</a:t>
            </a:r>
            <a:endParaRPr lang="ru-RU" dirty="0"/>
          </a:p>
        </p:txBody>
      </p:sp>
      <p:sp>
        <p:nvSpPr>
          <p:cNvPr id="9" name="Content Placeholder 6"/>
          <p:cNvSpPr>
            <a:spLocks noGrp="1"/>
          </p:cNvSpPr>
          <p:nvPr>
            <p:ph sz="quarter" idx="13"/>
          </p:nvPr>
        </p:nvSpPr>
        <p:spPr>
          <a:xfrm>
            <a:off x="5854445" y="4073437"/>
            <a:ext cx="2279710" cy="438582"/>
          </a:xfrm>
          <a:prstGeom prst="rect">
            <a:avLst/>
          </a:prstGeom>
          <a:solidFill>
            <a:schemeClr val="accent2"/>
          </a:solidFill>
        </p:spPr>
        <p:txBody>
          <a:bodyPr anchor="b"/>
          <a:lstStyle>
            <a:lvl1pPr marL="0" indent="0">
              <a:buNone/>
              <a:defRPr sz="1583">
                <a:solidFill>
                  <a:schemeClr val="bg1"/>
                </a:solidFill>
              </a:defRPr>
            </a:lvl1pPr>
            <a:lvl2pPr marL="609429" indent="0">
              <a:buNone/>
              <a:defRPr sz="1583"/>
            </a:lvl2pPr>
            <a:lvl3pPr marL="1218859" indent="0">
              <a:buNone/>
              <a:defRPr sz="1583"/>
            </a:lvl3pPr>
            <a:lvl4pPr marL="1828288" indent="0">
              <a:buNone/>
              <a:defRPr sz="1583"/>
            </a:lvl4pPr>
            <a:lvl5pPr marL="2437717" indent="0">
              <a:buNone/>
              <a:defRPr sz="1583"/>
            </a:lvl5pPr>
          </a:lstStyle>
          <a:p>
            <a:pPr lvl="0"/>
            <a:r>
              <a:rPr lang="en-US" dirty="0" smtClean="0"/>
              <a:t>Click to edit Master text styles</a:t>
            </a:r>
            <a:endParaRPr lang="ru-RU" dirty="0"/>
          </a:p>
        </p:txBody>
      </p:sp>
      <p:sp>
        <p:nvSpPr>
          <p:cNvPr id="10" name="Content Placeholder 6"/>
          <p:cNvSpPr>
            <a:spLocks noGrp="1"/>
          </p:cNvSpPr>
          <p:nvPr>
            <p:ph sz="quarter" idx="14"/>
          </p:nvPr>
        </p:nvSpPr>
        <p:spPr>
          <a:xfrm>
            <a:off x="8254138" y="4070562"/>
            <a:ext cx="2276840" cy="438582"/>
          </a:xfrm>
          <a:prstGeom prst="rect">
            <a:avLst/>
          </a:prstGeom>
          <a:solidFill>
            <a:schemeClr val="accent2"/>
          </a:solidFill>
        </p:spPr>
        <p:txBody>
          <a:bodyPr anchor="b"/>
          <a:lstStyle>
            <a:lvl1pPr marL="0" indent="0">
              <a:buNone/>
              <a:defRPr sz="1583">
                <a:solidFill>
                  <a:schemeClr val="bg1"/>
                </a:solidFill>
              </a:defRPr>
            </a:lvl1pPr>
            <a:lvl2pPr marL="609429" indent="0">
              <a:buNone/>
              <a:defRPr sz="1583"/>
            </a:lvl2pPr>
            <a:lvl3pPr marL="1218859" indent="0">
              <a:buNone/>
              <a:defRPr sz="1583"/>
            </a:lvl3pPr>
            <a:lvl4pPr marL="1828288" indent="0">
              <a:buNone/>
              <a:defRPr sz="1583"/>
            </a:lvl4pPr>
            <a:lvl5pPr marL="2437717" indent="0">
              <a:buNone/>
              <a:defRPr sz="1583"/>
            </a:lvl5pPr>
          </a:lstStyle>
          <a:p>
            <a:pPr lvl="0"/>
            <a:r>
              <a:rPr lang="en-US" dirty="0" smtClean="0"/>
              <a:t>Click to edit Master text styles</a:t>
            </a:r>
            <a:endParaRPr lang="ru-RU" dirty="0"/>
          </a:p>
        </p:txBody>
      </p:sp>
    </p:spTree>
    <p:extLst>
      <p:ext uri="{BB962C8B-B14F-4D97-AF65-F5344CB8AC3E}">
        <p14:creationId xmlns:p14="http://schemas.microsoft.com/office/powerpoint/2010/main" val="4148664370"/>
      </p:ext>
    </p:extLst>
  </p:cSld>
  <p:clrMapOvr>
    <a:masterClrMapping/>
  </p:clrMapOvr>
  <mc:AlternateContent xmlns:mc="http://schemas.openxmlformats.org/markup-compatibility/2006" xmlns:p14="http://schemas.microsoft.com/office/powerpoint/2010/main">
    <mc:Choice Requires="p14">
      <p:transition spd="slow" p14:dur="1250" advClick="0" advTm="1000">
        <p:fade/>
      </p:transition>
    </mc:Choice>
    <mc:Fallback xmlns="">
      <p:transition spd="slow" advClick="0"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1+#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250" fill="hold"/>
                                        <p:tgtEl>
                                          <p:spTgt spid="8"/>
                                        </p:tgtEl>
                                        <p:attrNameLst>
                                          <p:attrName>ppt_x</p:attrName>
                                        </p:attrNameLst>
                                      </p:cBhvr>
                                      <p:tavLst>
                                        <p:tav tm="0">
                                          <p:val>
                                            <p:strVal val="1+#ppt_w/2"/>
                                          </p:val>
                                        </p:tav>
                                        <p:tav tm="100000">
                                          <p:val>
                                            <p:strVal val="#ppt_x"/>
                                          </p:val>
                                        </p:tav>
                                      </p:tavLst>
                                    </p:anim>
                                    <p:anim calcmode="lin" valueType="num">
                                      <p:cBhvr additive="base">
                                        <p:cTn id="14" dur="25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250" fill="hold"/>
                                        <p:tgtEl>
                                          <p:spTgt spid="9"/>
                                        </p:tgtEl>
                                        <p:attrNameLst>
                                          <p:attrName>ppt_x</p:attrName>
                                        </p:attrNameLst>
                                      </p:cBhvr>
                                      <p:tavLst>
                                        <p:tav tm="0">
                                          <p:val>
                                            <p:strVal val="1+#ppt_w/2"/>
                                          </p:val>
                                        </p:tav>
                                        <p:tav tm="100000">
                                          <p:val>
                                            <p:strVal val="#ppt_x"/>
                                          </p:val>
                                        </p:tav>
                                      </p:tavLst>
                                    </p:anim>
                                    <p:anim calcmode="lin" valueType="num">
                                      <p:cBhvr additive="base">
                                        <p:cTn id="20" dur="25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250" fill="hold"/>
                                        <p:tgtEl>
                                          <p:spTgt spid="10"/>
                                        </p:tgtEl>
                                        <p:attrNameLst>
                                          <p:attrName>ppt_x</p:attrName>
                                        </p:attrNameLst>
                                      </p:cBhvr>
                                      <p:tavLst>
                                        <p:tav tm="0">
                                          <p:val>
                                            <p:strVal val="1+#ppt_w/2"/>
                                          </p:val>
                                        </p:tav>
                                        <p:tav tm="100000">
                                          <p:val>
                                            <p:strVal val="#ppt_x"/>
                                          </p:val>
                                        </p:tav>
                                      </p:tavLst>
                                    </p:anim>
                                    <p:anim calcmode="lin" valueType="num">
                                      <p:cBhvr additive="base">
                                        <p:cTn id="26" dur="25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tmplLst>
          <p:tmpl>
            <p:tnLst>
              <p:par>
                <p:cTn presetID="2" presetClass="entr" presetSubtype="2" fill="hold" nodeType="with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250" fill="hold"/>
                        <p:tgtEl>
                          <p:spTgt spid="7"/>
                        </p:tgtEl>
                        <p:attrNameLst>
                          <p:attrName>ppt_x</p:attrName>
                        </p:attrNameLst>
                      </p:cBhvr>
                      <p:tavLst>
                        <p:tav tm="0">
                          <p:val>
                            <p:strVal val="1+#ppt_w/2"/>
                          </p:val>
                        </p:tav>
                        <p:tav tm="100000">
                          <p:val>
                            <p:strVal val="#ppt_x"/>
                          </p:val>
                        </p:tav>
                      </p:tavLst>
                    </p:anim>
                    <p:anim calcmode="lin" valueType="num">
                      <p:cBhvr additive="base">
                        <p:cTn dur="250" fill="hold"/>
                        <p:tgtEl>
                          <p:spTgt spid="7"/>
                        </p:tgtEl>
                        <p:attrNameLst>
                          <p:attrName>ppt_y</p:attrName>
                        </p:attrNameLst>
                      </p:cBhvr>
                      <p:tavLst>
                        <p:tav tm="0">
                          <p:val>
                            <p:strVal val="#ppt_y"/>
                          </p:val>
                        </p:tav>
                        <p:tav tm="100000">
                          <p:val>
                            <p:strVal val="#ppt_y"/>
                          </p:val>
                        </p:tav>
                      </p:tavLst>
                    </p:anim>
                  </p:childTnLst>
                </p:cTn>
              </p:par>
            </p:tnLst>
          </p:tmpl>
        </p:tmplLst>
      </p:bldP>
      <p:bldP spid="8" grpId="0" animBg="1">
        <p:tmplLst>
          <p:tmpl>
            <p:tnLst>
              <p:par>
                <p:cTn presetID="2" presetClass="entr" presetSubtype="2" fill="hold" nodeType="click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250" fill="hold"/>
                        <p:tgtEl>
                          <p:spTgt spid="8"/>
                        </p:tgtEl>
                        <p:attrNameLst>
                          <p:attrName>ppt_x</p:attrName>
                        </p:attrNameLst>
                      </p:cBhvr>
                      <p:tavLst>
                        <p:tav tm="0">
                          <p:val>
                            <p:strVal val="1+#ppt_w/2"/>
                          </p:val>
                        </p:tav>
                        <p:tav tm="100000">
                          <p:val>
                            <p:strVal val="#ppt_x"/>
                          </p:val>
                        </p:tav>
                      </p:tavLst>
                    </p:anim>
                    <p:anim calcmode="lin" valueType="num">
                      <p:cBhvr additive="base">
                        <p:cTn dur="250" fill="hold"/>
                        <p:tgtEl>
                          <p:spTgt spid="8"/>
                        </p:tgtEl>
                        <p:attrNameLst>
                          <p:attrName>ppt_y</p:attrName>
                        </p:attrNameLst>
                      </p:cBhvr>
                      <p:tavLst>
                        <p:tav tm="0">
                          <p:val>
                            <p:strVal val="#ppt_y"/>
                          </p:val>
                        </p:tav>
                        <p:tav tm="100000">
                          <p:val>
                            <p:strVal val="#ppt_y"/>
                          </p:val>
                        </p:tav>
                      </p:tavLst>
                    </p:anim>
                  </p:childTnLst>
                </p:cTn>
              </p:par>
            </p:tnLst>
          </p:tmpl>
        </p:tmplLst>
      </p:bldP>
      <p:bldP spid="9" grpId="0" animBg="1">
        <p:tmplLst>
          <p:tmpl>
            <p:tnLst>
              <p:par>
                <p:cTn presetID="2" presetClass="entr" presetSubtype="2" fill="hold" nodeType="clickEffect">
                  <p:stCondLst>
                    <p:cond delay="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250" fill="hold"/>
                        <p:tgtEl>
                          <p:spTgt spid="9"/>
                        </p:tgtEl>
                        <p:attrNameLst>
                          <p:attrName>ppt_x</p:attrName>
                        </p:attrNameLst>
                      </p:cBhvr>
                      <p:tavLst>
                        <p:tav tm="0">
                          <p:val>
                            <p:strVal val="1+#ppt_w/2"/>
                          </p:val>
                        </p:tav>
                        <p:tav tm="100000">
                          <p:val>
                            <p:strVal val="#ppt_x"/>
                          </p:val>
                        </p:tav>
                      </p:tavLst>
                    </p:anim>
                    <p:anim calcmode="lin" valueType="num">
                      <p:cBhvr additive="base">
                        <p:cTn dur="250" fill="hold"/>
                        <p:tgtEl>
                          <p:spTgt spid="9"/>
                        </p:tgtEl>
                        <p:attrNameLst>
                          <p:attrName>ppt_y</p:attrName>
                        </p:attrNameLst>
                      </p:cBhvr>
                      <p:tavLst>
                        <p:tav tm="0">
                          <p:val>
                            <p:strVal val="#ppt_y"/>
                          </p:val>
                        </p:tav>
                        <p:tav tm="100000">
                          <p:val>
                            <p:strVal val="#ppt_y"/>
                          </p:val>
                        </p:tav>
                      </p:tavLst>
                    </p:anim>
                  </p:childTnLst>
                </p:cTn>
              </p:par>
            </p:tnLst>
          </p:tmpl>
        </p:tmplLst>
      </p:bldP>
      <p:bldP spid="10" grpId="0" animBg="1">
        <p:tmplLst>
          <p:tmpl>
            <p:tnLst>
              <p:par>
                <p:cTn presetID="2" presetClass="entr" presetSubtype="2"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 calcmode="lin" valueType="num">
                      <p:cBhvr additive="base">
                        <p:cTn dur="250" fill="hold"/>
                        <p:tgtEl>
                          <p:spTgt spid="10"/>
                        </p:tgtEl>
                        <p:attrNameLst>
                          <p:attrName>ppt_x</p:attrName>
                        </p:attrNameLst>
                      </p:cBhvr>
                      <p:tavLst>
                        <p:tav tm="0">
                          <p:val>
                            <p:strVal val="1+#ppt_w/2"/>
                          </p:val>
                        </p:tav>
                        <p:tav tm="100000">
                          <p:val>
                            <p:strVal val="#ppt_x"/>
                          </p:val>
                        </p:tav>
                      </p:tavLst>
                    </p:anim>
                    <p:anim calcmode="lin" valueType="num">
                      <p:cBhvr additive="base">
                        <p:cTn dur="250" fill="hold"/>
                        <p:tgtEl>
                          <p:spTgt spid="10"/>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ru-RU"/>
          </a:p>
        </p:txBody>
      </p:sp>
      <p:sp>
        <p:nvSpPr>
          <p:cNvPr id="5" name="Title 4"/>
          <p:cNvSpPr>
            <a:spLocks noGrp="1"/>
          </p:cNvSpPr>
          <p:nvPr>
            <p:ph type="title"/>
          </p:nvPr>
        </p:nvSpPr>
        <p:spPr/>
        <p:txBody>
          <a:bodyPr/>
          <a:lstStyle/>
          <a:p>
            <a:r>
              <a:rPr lang="en-US" smtClean="0"/>
              <a:t>Click to edit Master title style</a:t>
            </a:r>
            <a:endParaRPr lang="ru-RU"/>
          </a:p>
        </p:txBody>
      </p:sp>
      <p:sp>
        <p:nvSpPr>
          <p:cNvPr id="4" name="Номер слайда 5"/>
          <p:cNvSpPr>
            <a:spLocks noGrp="1"/>
          </p:cNvSpPr>
          <p:nvPr>
            <p:ph type="sldNum" sz="quarter" idx="10"/>
          </p:nvPr>
        </p:nvSpPr>
        <p:spPr>
          <a:xfrm>
            <a:off x="0" y="6215064"/>
            <a:ext cx="857027" cy="642937"/>
          </a:xfrm>
          <a:prstGeom prst="rect">
            <a:avLst/>
          </a:prstGeom>
        </p:spPr>
        <p:txBody>
          <a:bodyPr/>
          <a:lstStyle>
            <a:lvl1pPr>
              <a:defRPr/>
            </a:lvl1pPr>
          </a:lstStyle>
          <a:p>
            <a:pPr>
              <a:defRPr/>
            </a:pPr>
            <a:fld id="{B041277F-8D0B-4D1A-BB9D-2B7523327A1F}" type="slidenum">
              <a:rPr lang="ru-RU">
                <a:solidFill>
                  <a:prstClr val="white"/>
                </a:solidFill>
              </a:rPr>
              <a:pPr>
                <a:defRPr/>
              </a:pPr>
              <a:t>‹#›</a:t>
            </a:fld>
            <a:endParaRPr lang="ru-RU" dirty="0">
              <a:solidFill>
                <a:prstClr val="white"/>
              </a:solidFill>
            </a:endParaRPr>
          </a:p>
        </p:txBody>
      </p:sp>
    </p:spTree>
    <p:extLst>
      <p:ext uri="{BB962C8B-B14F-4D97-AF65-F5344CB8AC3E}">
        <p14:creationId xmlns:p14="http://schemas.microsoft.com/office/powerpoint/2010/main" val="2707867989"/>
      </p:ext>
    </p:extLst>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userDrawn="1">
  <p:cSld name="7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7"/>
            <a:ext cx="4205289" cy="1523495"/>
          </a:xfrm>
        </p:spPr>
        <p:txBody>
          <a:bodyPr anchor="ctr" anchorCtr="0">
            <a:noAutofit/>
          </a:bodyPr>
          <a:lstStyle>
            <a:lvl1pPr>
              <a:lnSpc>
                <a:spcPct val="90000"/>
              </a:lnSpc>
              <a:defRPr sz="4799"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9"/>
            <a:ext cx="4205289" cy="461665"/>
          </a:xfrm>
        </p:spPr>
        <p:txBody>
          <a:bodyPr>
            <a:noAutofit/>
          </a:bodyPr>
          <a:lstStyle>
            <a:lvl1pPr marL="0" indent="0" algn="l" defTabSz="914036"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17" indent="0" algn="ctr">
              <a:buNone/>
              <a:defRPr>
                <a:solidFill>
                  <a:schemeClr val="tx1">
                    <a:tint val="75000"/>
                  </a:schemeClr>
                </a:solidFill>
              </a:defRPr>
            </a:lvl2pPr>
            <a:lvl3pPr marL="914036" indent="0" algn="ctr">
              <a:buNone/>
              <a:defRPr>
                <a:solidFill>
                  <a:schemeClr val="tx1">
                    <a:tint val="75000"/>
                  </a:schemeClr>
                </a:solidFill>
              </a:defRPr>
            </a:lvl3pPr>
            <a:lvl4pPr marL="1371053" indent="0" algn="ctr">
              <a:buNone/>
              <a:defRPr>
                <a:solidFill>
                  <a:schemeClr val="tx1">
                    <a:tint val="75000"/>
                  </a:schemeClr>
                </a:solidFill>
              </a:defRPr>
            </a:lvl4pPr>
            <a:lvl5pPr marL="1828072" indent="0" algn="ctr">
              <a:buNone/>
              <a:defRPr>
                <a:solidFill>
                  <a:schemeClr val="tx1">
                    <a:tint val="75000"/>
                  </a:schemeClr>
                </a:solidFill>
              </a:defRPr>
            </a:lvl5pPr>
            <a:lvl6pPr marL="2285086" indent="0" algn="ctr">
              <a:buNone/>
              <a:defRPr>
                <a:solidFill>
                  <a:schemeClr val="tx1">
                    <a:tint val="75000"/>
                  </a:schemeClr>
                </a:solidFill>
              </a:defRPr>
            </a:lvl6pPr>
            <a:lvl7pPr marL="2742107" indent="0" algn="ctr">
              <a:buNone/>
              <a:defRPr>
                <a:solidFill>
                  <a:schemeClr val="tx1">
                    <a:tint val="75000"/>
                  </a:schemeClr>
                </a:solidFill>
              </a:defRPr>
            </a:lvl7pPr>
            <a:lvl8pPr marL="3199125" indent="0" algn="ctr">
              <a:buNone/>
              <a:defRPr>
                <a:solidFill>
                  <a:schemeClr val="tx1">
                    <a:tint val="75000"/>
                  </a:schemeClr>
                </a:solidFill>
              </a:defRPr>
            </a:lvl8pPr>
            <a:lvl9pPr marL="365614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8" y="4160522"/>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5"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Tree>
    <p:extLst>
      <p:ext uri="{BB962C8B-B14F-4D97-AF65-F5344CB8AC3E}">
        <p14:creationId xmlns:p14="http://schemas.microsoft.com/office/powerpoint/2010/main" val="3233540609"/>
      </p:ext>
    </p:extLst>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519114" y="1905000"/>
            <a:ext cx="11149012" cy="1618905"/>
          </a:xfrm>
        </p:spPr>
        <p:txBody>
          <a:bodyPr/>
          <a:lstStyle>
            <a:lvl1pPr>
              <a:lnSpc>
                <a:spcPct val="90000"/>
              </a:lnSpc>
              <a:defRPr sz="2400"/>
            </a:lvl1pPr>
            <a:lvl2pPr>
              <a:lnSpc>
                <a:spcPct val="90000"/>
              </a:lnSpc>
              <a:defRPr sz="2000"/>
            </a:lvl2pPr>
            <a:lvl3pPr>
              <a:lnSpc>
                <a:spcPct val="90000"/>
              </a:lnSpc>
              <a:defRPr sz="1800"/>
            </a:lvl3pPr>
            <a:lvl4pPr>
              <a:lnSpc>
                <a:spcPct val="90000"/>
              </a:lnSpc>
              <a:defRPr sz="1800"/>
            </a:lvl4pPr>
            <a:lvl5pPr>
              <a:lnSpc>
                <a:spcPct val="90000"/>
              </a:lnSpc>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1520412128"/>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0"/>
            <a:ext cx="5486400"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0"/>
            <a:ext cx="5486400"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7800"/>
            <a:ext cx="5486400"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67" y="2266796"/>
            <a:ext cx="5484971"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7800"/>
            <a:ext cx="5486400"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266796"/>
            <a:ext cx="5486400"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pic>
        <p:nvPicPr>
          <p:cNvPr id="3" name="Picture 2"/>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p:nvSpPr>
        <p:spPr bwMode="auto">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3804" y="3417661"/>
            <a:ext cx="6945312"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75" indent="-342900">
              <a:buFont typeface="Arial" pitchFamily="34" charset="0"/>
              <a:buNone/>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smtClean="0"/>
              <a:t>Click to edit Master text styles</a:t>
            </a:r>
          </a:p>
          <a:p>
            <a:pPr marL="3175" lvl="1" indent="0" algn="l" defTabSz="914363"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p:nvSpPr>
        <p:spPr bwMode="black">
          <a:xfrm>
            <a:off x="1200173" y="2133600"/>
            <a:ext cx="18650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lvl="0" defTabSz="1218987"/>
            <a:endParaRPr lang="en-US" sz="1600" dirty="0">
              <a:solidFill>
                <a:srgbClr val="292929"/>
              </a:solidFill>
            </a:endParaRPr>
          </a:p>
        </p:txBody>
      </p:sp>
      <p:sp>
        <p:nvSpPr>
          <p:cNvPr id="6" name="Rectangle 5"/>
          <p:cNvSpPr/>
          <p:nvPr userDrawn="1"/>
        </p:nvSpPr>
        <p:spPr bwMode="auto">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 name="Freeform 105"/>
          <p:cNvSpPr>
            <a:spLocks/>
          </p:cNvSpPr>
          <p:nvPr userDrawn="1"/>
        </p:nvSpPr>
        <p:spPr bwMode="black">
          <a:xfrm>
            <a:off x="1200173" y="2133600"/>
            <a:ext cx="18650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lvl="0" defTabSz="1218987"/>
            <a:endParaRPr lang="en-US" sz="1600" dirty="0">
              <a:solidFill>
                <a:srgbClr val="292929"/>
              </a:solidFill>
            </a:endParaRPr>
          </a:p>
        </p:txBody>
      </p:sp>
    </p:spTree>
    <p:extLst>
      <p:ext uri="{BB962C8B-B14F-4D97-AF65-F5344CB8AC3E}">
        <p14:creationId xmlns:p14="http://schemas.microsoft.com/office/powerpoint/2010/main" val="2480588676"/>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7713385" y="2136047"/>
            <a:ext cx="3499128"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10" name="Freeform 6"/>
          <p:cNvSpPr>
            <a:spLocks/>
          </p:cNvSpPr>
          <p:nvPr userDrawn="1"/>
        </p:nvSpPr>
        <p:spPr bwMode="auto">
          <a:xfrm>
            <a:off x="8711534" y="2136044"/>
            <a:ext cx="2500979" cy="1340213"/>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2559917533"/>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113" y="1447800"/>
            <a:ext cx="11149012"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 bg1="lt1" tx1="dk1" bg2="lt2" tx2="dk2" accent1="accent1" accent2="accent2" accent3="accent3" accent4="accent4" accent5="accent5" accent6="accent6" hlink="hlink" folHlink="folHlink"/>
  <p:sldLayoutIdLst>
    <p:sldLayoutId id="2147483760" r:id="rId1"/>
    <p:sldLayoutId id="2147483761" r:id="rId2"/>
    <p:sldLayoutId id="2147483762" r:id="rId3"/>
    <p:sldLayoutId id="2147483763" r:id="rId4"/>
    <p:sldLayoutId id="2147483764" r:id="rId5"/>
    <p:sldLayoutId id="2147483765" r:id="rId6"/>
    <p:sldLayoutId id="2147483766" r:id="rId7"/>
    <p:sldLayoutId id="2147483767" r:id="rId8"/>
    <p:sldLayoutId id="2147483768" r:id="rId9"/>
    <p:sldLayoutId id="2147483769" r:id="rId10"/>
    <p:sldLayoutId id="2147483770" r:id="rId11"/>
    <p:sldLayoutId id="2147483771" r:id="rId12"/>
    <p:sldLayoutId id="2147483772" r:id="rId13"/>
    <p:sldLayoutId id="2147483773" r:id="rId14"/>
    <p:sldLayoutId id="2147483774" r:id="rId15"/>
    <p:sldLayoutId id="2147483776" r:id="rId16"/>
    <p:sldLayoutId id="2147483777" r:id="rId17"/>
    <p:sldLayoutId id="2147483778" r:id="rId18"/>
    <p:sldLayoutId id="2147483782" r:id="rId19"/>
    <p:sldLayoutId id="2147483783" r:id="rId20"/>
    <p:sldLayoutId id="2147483786" r:id="rId21"/>
    <p:sldLayoutId id="2147483788" r:id="rId22"/>
    <p:sldLayoutId id="2147483790" r:id="rId23"/>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4" name="Rectangle 3"/>
          <p:cNvSpPr/>
          <p:nvPr/>
        </p:nvSpPr>
        <p:spPr bwMode="auto">
          <a:xfrm>
            <a:off x="1" y="0"/>
            <a:ext cx="308344"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5" name="Rectangle 4"/>
          <p:cNvSpPr/>
          <p:nvPr/>
        </p:nvSpPr>
        <p:spPr bwMode="auto">
          <a:xfrm>
            <a:off x="0" y="0"/>
            <a:ext cx="12188825" cy="14478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 name="Title Placeholder 1"/>
          <p:cNvSpPr>
            <a:spLocks noGrp="1"/>
          </p:cNvSpPr>
          <p:nvPr>
            <p:ph type="title"/>
          </p:nvPr>
        </p:nvSpPr>
        <p:spPr>
          <a:xfrm>
            <a:off x="519111" y="228601"/>
            <a:ext cx="11149014" cy="6647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113" y="1905000"/>
            <a:ext cx="11149012" cy="1618905"/>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 bg1="lt1" tx1="dk1" bg2="lt2" tx2="dk2" accent1="accent1" accent2="accent2" accent3="accent3" accent4="accent4" accent5="accent5" accent6="accent6" hlink="hlink" folHlink="folHlink"/>
  <p:sldLayoutIdLst>
    <p:sldLayoutId id="2147483780" r:id="rId1"/>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4800" b="0" kern="1200" cap="none" spc="-100" baseline="0" dirty="0">
          <a:ln w="3175">
            <a:noFill/>
          </a:ln>
          <a:solidFill>
            <a:schemeClr val="bg1">
              <a:alpha val="99000"/>
            </a:schemeClr>
          </a:solidFill>
          <a:effectLst/>
          <a:latin typeface="Segoe UI Light" pitchFamily="34" charset="0"/>
          <a:ea typeface="+mn-ea"/>
          <a:cs typeface="Arial" charset="0"/>
        </a:defRPr>
      </a:lvl1pPr>
    </p:titleStyle>
    <p:bodyStyle>
      <a:lvl1pPr marL="0" indent="0" algn="l" defTabSz="914363" rtl="0" eaLnBrk="1" latinLnBrk="0" hangingPunct="1">
        <a:lnSpc>
          <a:spcPct val="90000"/>
        </a:lnSpc>
        <a:spcBef>
          <a:spcPct val="20000"/>
        </a:spcBef>
        <a:buFont typeface="Arial" pitchFamily="34" charset="0"/>
        <a:buNone/>
        <a:defRPr sz="2400" b="0" kern="1200">
          <a:gradFill>
            <a:gsLst>
              <a:gs pos="0">
                <a:srgbClr val="595959"/>
              </a:gs>
              <a:gs pos="86000">
                <a:srgbClr val="595959"/>
              </a:gs>
            </a:gsLst>
            <a:lin ang="5400000" scaled="0"/>
          </a:gradFill>
          <a:latin typeface="Consolas" pitchFamily="49" charset="0"/>
          <a:ea typeface="+mn-ea"/>
          <a:cs typeface="Consolas" pitchFamily="49" charset="0"/>
        </a:defRPr>
      </a:lvl1pPr>
      <a:lvl2pPr marL="384954" indent="-7937" algn="l" defTabSz="914363" rtl="0" eaLnBrk="1" latinLnBrk="0" hangingPunct="1">
        <a:lnSpc>
          <a:spcPct val="90000"/>
        </a:lnSpc>
        <a:spcBef>
          <a:spcPct val="20000"/>
        </a:spcBef>
        <a:buFont typeface="Arial" pitchFamily="34" charset="0"/>
        <a:buNone/>
        <a:defRPr sz="2000" b="0" kern="1200">
          <a:gradFill>
            <a:gsLst>
              <a:gs pos="0">
                <a:srgbClr val="595959"/>
              </a:gs>
              <a:gs pos="86000">
                <a:srgbClr val="595959"/>
              </a:gs>
            </a:gsLst>
            <a:lin ang="5400000" scaled="0"/>
          </a:gradFill>
          <a:latin typeface="Consolas" pitchFamily="49" charset="0"/>
          <a:ea typeface="+mn-ea"/>
          <a:cs typeface="Consolas" pitchFamily="49" charset="0"/>
        </a:defRPr>
      </a:lvl2pPr>
      <a:lvl3pPr marL="761970" indent="-7937" algn="l" defTabSz="914363" rtl="0" eaLnBrk="1" latinLnBrk="0" hangingPunct="1">
        <a:lnSpc>
          <a:spcPct val="90000"/>
        </a:lnSpc>
        <a:spcBef>
          <a:spcPct val="20000"/>
        </a:spcBef>
        <a:buFont typeface="Arial" pitchFamily="34" charset="0"/>
        <a:buNone/>
        <a:defRPr sz="1800" b="0" kern="1200">
          <a:gradFill>
            <a:gsLst>
              <a:gs pos="0">
                <a:srgbClr val="595959"/>
              </a:gs>
              <a:gs pos="86000">
                <a:srgbClr val="595959"/>
              </a:gs>
            </a:gsLst>
            <a:lin ang="5400000" scaled="0"/>
          </a:gradFill>
          <a:latin typeface="Consolas" pitchFamily="49" charset="0"/>
          <a:ea typeface="+mn-ea"/>
          <a:cs typeface="Consolas" pitchFamily="49" charset="0"/>
        </a:defRPr>
      </a:lvl3pPr>
      <a:lvl4pPr marL="1094009" indent="7937" algn="l" defTabSz="914363" rtl="0" eaLnBrk="1" latinLnBrk="0" hangingPunct="1">
        <a:lnSpc>
          <a:spcPct val="90000"/>
        </a:lnSpc>
        <a:spcBef>
          <a:spcPct val="20000"/>
        </a:spcBef>
        <a:buFont typeface="Arial" pitchFamily="34" charset="0"/>
        <a:buNone/>
        <a:defRPr sz="1800" b="0" kern="1200">
          <a:gradFill>
            <a:gsLst>
              <a:gs pos="0">
                <a:srgbClr val="595959"/>
              </a:gs>
              <a:gs pos="86000">
                <a:srgbClr val="595959"/>
              </a:gs>
            </a:gsLst>
            <a:lin ang="5400000" scaled="0"/>
          </a:gradFill>
          <a:latin typeface="Consolas" pitchFamily="49" charset="0"/>
          <a:ea typeface="+mn-ea"/>
          <a:cs typeface="Consolas" pitchFamily="49" charset="0"/>
        </a:defRPr>
      </a:lvl4pPr>
      <a:lvl5pPr marL="1426047" indent="0" algn="l" defTabSz="914363" rtl="0" eaLnBrk="1" latinLnBrk="0" hangingPunct="1">
        <a:lnSpc>
          <a:spcPct val="90000"/>
        </a:lnSpc>
        <a:spcBef>
          <a:spcPct val="20000"/>
        </a:spcBef>
        <a:buFont typeface="Arial" pitchFamily="34" charset="0"/>
        <a:buNone/>
        <a:defRPr sz="1800" b="0" kern="1200">
          <a:gradFill>
            <a:gsLst>
              <a:gs pos="0">
                <a:srgbClr val="595959"/>
              </a:gs>
              <a:gs pos="86000">
                <a:srgbClr val="595959"/>
              </a:gs>
            </a:gsLst>
            <a:lin ang="5400000" scaled="0"/>
          </a:gradFill>
          <a:latin typeface="Consolas" pitchFamily="49" charset="0"/>
          <a:ea typeface="+mn-ea"/>
          <a:cs typeface="Consolas" pitchFamily="49"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mailto:abokov@microsoft.com" TargetMode="Externa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www.google.ru/url?sa=i&amp;rct=j&amp;q=&amp;esrc=s&amp;frm=1&amp;source=images&amp;cd=&amp;cad=rja&amp;docid=UeC42z6Td9yhdM&amp;tbnid=1181cn451VVIQM:&amp;ved=0CAUQjRw&amp;url=http%3A%2F%2Fwww.dailyvowelmovements.com%2F2011%2F12%2Flittle-boy-with-fist-on-beach-success.html&amp;ei=hmYcUoeIA8Xq4gTq5IGoCg&amp;bvm=bv.51156542,d.bGE&amp;psig=AFQjCNEzL4YJKQdHlXjIsovVPjFKsiu2fg&amp;ust=1377679362967838"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5.png"/><Relationship Id="rId18" Type="http://schemas.openxmlformats.org/officeDocument/2006/relationships/image" Target="../media/image40.png"/><Relationship Id="rId3" Type="http://schemas.openxmlformats.org/officeDocument/2006/relationships/image" Target="../media/image25.png"/><Relationship Id="rId21" Type="http://schemas.openxmlformats.org/officeDocument/2006/relationships/image" Target="../media/image43.png"/><Relationship Id="rId7" Type="http://schemas.openxmlformats.org/officeDocument/2006/relationships/image" Target="../media/image29.png"/><Relationship Id="rId12" Type="http://schemas.openxmlformats.org/officeDocument/2006/relationships/image" Target="../media/image34.png"/><Relationship Id="rId17" Type="http://schemas.openxmlformats.org/officeDocument/2006/relationships/image" Target="../media/image39.png"/><Relationship Id="rId2" Type="http://schemas.openxmlformats.org/officeDocument/2006/relationships/notesSlide" Target="../notesSlides/notesSlide4.xml"/><Relationship Id="rId16" Type="http://schemas.openxmlformats.org/officeDocument/2006/relationships/image" Target="../media/image38.png"/><Relationship Id="rId20" Type="http://schemas.openxmlformats.org/officeDocument/2006/relationships/image" Target="../media/image42.png"/><Relationship Id="rId1" Type="http://schemas.openxmlformats.org/officeDocument/2006/relationships/slideLayout" Target="../slideLayouts/slideLayout23.xml"/><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png"/><Relationship Id="rId15" Type="http://schemas.openxmlformats.org/officeDocument/2006/relationships/image" Target="../media/image37.png"/><Relationship Id="rId10" Type="http://schemas.openxmlformats.org/officeDocument/2006/relationships/image" Target="../media/image32.png"/><Relationship Id="rId19" Type="http://schemas.openxmlformats.org/officeDocument/2006/relationships/image" Target="../media/image41.png"/><Relationship Id="rId4" Type="http://schemas.openxmlformats.org/officeDocument/2006/relationships/image" Target="../media/image26.png"/><Relationship Id="rId9" Type="http://schemas.openxmlformats.org/officeDocument/2006/relationships/image" Target="../media/image31.png"/><Relationship Id="rId14" Type="http://schemas.openxmlformats.org/officeDocument/2006/relationships/image" Target="../media/image36.png"/><Relationship Id="rId22" Type="http://schemas.openxmlformats.org/officeDocument/2006/relationships/image" Target="../media/image44.png"/></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9.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1.xml"/></Relationships>
</file>

<file path=ppt/slides/_rels/slide16.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50.jpg"/><Relationship Id="rId18" Type="http://schemas.openxmlformats.org/officeDocument/2006/relationships/image" Target="../media/image54.png"/><Relationship Id="rId3" Type="http://schemas.openxmlformats.org/officeDocument/2006/relationships/diagramData" Target="../diagrams/data2.xml"/><Relationship Id="rId21" Type="http://schemas.openxmlformats.org/officeDocument/2006/relationships/image" Target="../media/image57.jpg"/><Relationship Id="rId7" Type="http://schemas.microsoft.com/office/2007/relationships/diagramDrawing" Target="../diagrams/drawing2.xml"/><Relationship Id="rId12" Type="http://schemas.openxmlformats.org/officeDocument/2006/relationships/image" Target="../media/image49.png"/><Relationship Id="rId17" Type="http://schemas.openxmlformats.org/officeDocument/2006/relationships/image" Target="../media/image53.png"/><Relationship Id="rId2" Type="http://schemas.openxmlformats.org/officeDocument/2006/relationships/notesSlide" Target="../notesSlides/notesSlide7.xml"/><Relationship Id="rId16" Type="http://schemas.openxmlformats.org/officeDocument/2006/relationships/image" Target="../media/image52.png"/><Relationship Id="rId20" Type="http://schemas.openxmlformats.org/officeDocument/2006/relationships/image" Target="../media/image56.png"/><Relationship Id="rId1" Type="http://schemas.openxmlformats.org/officeDocument/2006/relationships/slideLayout" Target="../slideLayouts/slideLayout21.xml"/><Relationship Id="rId6" Type="http://schemas.openxmlformats.org/officeDocument/2006/relationships/diagramColors" Target="../diagrams/colors2.xml"/><Relationship Id="rId11" Type="http://schemas.openxmlformats.org/officeDocument/2006/relationships/image" Target="../media/image48.png"/><Relationship Id="rId5" Type="http://schemas.openxmlformats.org/officeDocument/2006/relationships/diagramQuickStyle" Target="../diagrams/quickStyle2.xml"/><Relationship Id="rId15" Type="http://schemas.openxmlformats.org/officeDocument/2006/relationships/image" Target="../media/image51.png"/><Relationship Id="rId23" Type="http://schemas.openxmlformats.org/officeDocument/2006/relationships/image" Target="../media/image59.png"/><Relationship Id="rId10" Type="http://schemas.openxmlformats.org/officeDocument/2006/relationships/image" Target="../media/image47.png"/><Relationship Id="rId19" Type="http://schemas.openxmlformats.org/officeDocument/2006/relationships/image" Target="../media/image55.gif"/><Relationship Id="rId4" Type="http://schemas.openxmlformats.org/officeDocument/2006/relationships/diagramLayout" Target="../diagrams/layout2.xml"/><Relationship Id="rId9" Type="http://schemas.openxmlformats.org/officeDocument/2006/relationships/image" Target="../media/image46.png"/><Relationship Id="rId14" Type="http://schemas.openxmlformats.org/officeDocument/2006/relationships/hyperlink" Target="http://www.comdi.com/" TargetMode="External"/><Relationship Id="rId22" Type="http://schemas.openxmlformats.org/officeDocument/2006/relationships/image" Target="../media/image58.png"/></Relationships>
</file>

<file path=ppt/slides/_rels/slide1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8.xml"/><Relationship Id="rId1" Type="http://schemas.openxmlformats.org/officeDocument/2006/relationships/slideLayout" Target="../slideLayouts/slideLayout22.xml"/><Relationship Id="rId5" Type="http://schemas.openxmlformats.org/officeDocument/2006/relationships/image" Target="../media/image62.jpg"/><Relationship Id="rId4" Type="http://schemas.openxmlformats.org/officeDocument/2006/relationships/image" Target="../media/image61.png"/></Relationships>
</file>

<file path=ppt/slides/_rels/slide18.xml.rels><?xml version="1.0" encoding="UTF-8" standalone="yes"?>
<Relationships xmlns="http://schemas.openxmlformats.org/package/2006/relationships"><Relationship Id="rId3" Type="http://schemas.openxmlformats.org/officeDocument/2006/relationships/image" Target="../media/image60.png"/><Relationship Id="rId7" Type="http://schemas.openxmlformats.org/officeDocument/2006/relationships/image" Target="../media/image65.jpg"/><Relationship Id="rId2" Type="http://schemas.openxmlformats.org/officeDocument/2006/relationships/notesSlide" Target="../notesSlides/notesSlide9.xml"/><Relationship Id="rId1" Type="http://schemas.openxmlformats.org/officeDocument/2006/relationships/slideLayout" Target="../slideLayouts/slideLayout22.xml"/><Relationship Id="rId6" Type="http://schemas.openxmlformats.org/officeDocument/2006/relationships/image" Target="../media/image64.jpeg"/><Relationship Id="rId5" Type="http://schemas.openxmlformats.org/officeDocument/2006/relationships/hyperlink" Target="http://www.ms-start.ru/rusfund" TargetMode="External"/><Relationship Id="rId4" Type="http://schemas.openxmlformats.org/officeDocument/2006/relationships/image" Target="../media/image63.jpeg"/></Relationships>
</file>

<file path=ppt/slides/_rels/slide19.xml.rels><?xml version="1.0" encoding="UTF-8" standalone="yes"?>
<Relationships xmlns="http://schemas.openxmlformats.org/package/2006/relationships"><Relationship Id="rId8" Type="http://schemas.openxmlformats.org/officeDocument/2006/relationships/image" Target="../media/image70.png"/><Relationship Id="rId3" Type="http://schemas.microsoft.com/office/2007/relationships/hdphoto" Target="../media/hdphoto5.wdp"/><Relationship Id="rId7" Type="http://schemas.openxmlformats.org/officeDocument/2006/relationships/image" Target="../media/image1.png"/><Relationship Id="rId2" Type="http://schemas.openxmlformats.org/officeDocument/2006/relationships/image" Target="../media/image66.png"/><Relationship Id="rId1" Type="http://schemas.openxmlformats.org/officeDocument/2006/relationships/slideLayout" Target="../slideLayouts/slideLayout20.xml"/><Relationship Id="rId6" Type="http://schemas.openxmlformats.org/officeDocument/2006/relationships/image" Target="../media/image69.jpeg"/><Relationship Id="rId5" Type="http://schemas.openxmlformats.org/officeDocument/2006/relationships/image" Target="../media/image68.png"/><Relationship Id="rId4" Type="http://schemas.openxmlformats.org/officeDocument/2006/relationships/image" Target="../media/image67.jpeg"/><Relationship Id="rId9" Type="http://schemas.openxmlformats.org/officeDocument/2006/relationships/image" Target="../media/image7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hyperlink" Target="mailto:abokov@microsoft.com" TargetMode="External"/><Relationship Id="rId1" Type="http://schemas.openxmlformats.org/officeDocument/2006/relationships/slideLayout" Target="../slideLayouts/slideLayout20.xml"/><Relationship Id="rId5" Type="http://schemas.openxmlformats.org/officeDocument/2006/relationships/image" Target="../media/image1.png"/><Relationship Id="rId4" Type="http://schemas.openxmlformats.org/officeDocument/2006/relationships/image" Target="../media/image73.jpeg"/></Relationships>
</file>

<file path=ppt/slides/_rels/slide21.xml.rels><?xml version="1.0" encoding="UTF-8" standalone="yes"?>
<Relationships xmlns="http://schemas.openxmlformats.org/package/2006/relationships"><Relationship Id="rId2" Type="http://schemas.openxmlformats.org/officeDocument/2006/relationships/image" Target="../media/image74.jpg"/><Relationship Id="rId1" Type="http://schemas.openxmlformats.org/officeDocument/2006/relationships/slideLayout" Target="../slideLayouts/slideLayout2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7.png"/><Relationship Id="rId2" Type="http://schemas.openxmlformats.org/officeDocument/2006/relationships/notesSlide" Target="../notesSlides/notesSlide1.xml"/><Relationship Id="rId1" Type="http://schemas.openxmlformats.org/officeDocument/2006/relationships/slideLayout" Target="../slideLayouts/slideLayout19.xml"/><Relationship Id="rId6" Type="http://schemas.openxmlformats.org/officeDocument/2006/relationships/image" Target="../media/image16.png"/><Relationship Id="rId5" Type="http://schemas.microsoft.com/office/2007/relationships/hdphoto" Target="../media/hdphoto4.wdp"/><Relationship Id="rId4" Type="http://schemas.openxmlformats.org/officeDocument/2006/relationships/image" Target="../media/image15.png"/></Relationships>
</file>

<file path=ppt/slides/_rels/slide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9.xml"/><Relationship Id="rId6" Type="http://schemas.openxmlformats.org/officeDocument/2006/relationships/hyperlink" Target="http://ou.gs/wadc" TargetMode="External"/><Relationship Id="rId5" Type="http://schemas.openxmlformats.org/officeDocument/2006/relationships/image" Target="../media/image21.png"/><Relationship Id="rId4" Type="http://schemas.openxmlformats.org/officeDocument/2006/relationships/image" Target="../media/image2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xml"/><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ctrTitle"/>
          </p:nvPr>
        </p:nvSpPr>
        <p:spPr>
          <a:xfrm>
            <a:off x="1227907" y="1973805"/>
            <a:ext cx="11181051" cy="1359196"/>
          </a:xfrm>
        </p:spPr>
        <p:txBody>
          <a:bodyPr/>
          <a:lstStyle/>
          <a:p>
            <a:r>
              <a:rPr lang="ru-RU" dirty="0" smtClean="0"/>
              <a:t>Облачные техноло</a:t>
            </a:r>
            <a:r>
              <a:rPr lang="ru-RU" dirty="0" smtClean="0"/>
              <a:t>гии </a:t>
            </a:r>
            <a:r>
              <a:rPr lang="en-US" dirty="0" smtClean="0"/>
              <a:t>Windows Azure</a:t>
            </a:r>
            <a:endParaRPr lang="en-US" dirty="0"/>
          </a:p>
        </p:txBody>
      </p:sp>
      <p:sp>
        <p:nvSpPr>
          <p:cNvPr id="22" name="Text Placeholder 21"/>
          <p:cNvSpPr>
            <a:spLocks noGrp="1"/>
          </p:cNvSpPr>
          <p:nvPr>
            <p:ph type="body" sz="quarter" idx="11"/>
          </p:nvPr>
        </p:nvSpPr>
        <p:spPr>
          <a:xfrm>
            <a:off x="519113" y="4278106"/>
            <a:ext cx="7729942" cy="1551194"/>
          </a:xfrm>
        </p:spPr>
        <p:txBody>
          <a:bodyPr/>
          <a:lstStyle/>
          <a:p>
            <a:r>
              <a:rPr lang="ru-RU" dirty="0" smtClean="0"/>
              <a:t>Алексей Боков</a:t>
            </a:r>
            <a:endParaRPr lang="en-US" dirty="0"/>
          </a:p>
          <a:p>
            <a:r>
              <a:rPr lang="ru-RU" dirty="0" smtClean="0"/>
              <a:t>Эксперт по облачной платформе </a:t>
            </a:r>
            <a:r>
              <a:rPr lang="en-US" dirty="0" smtClean="0"/>
              <a:t>Windows Azure</a:t>
            </a:r>
          </a:p>
          <a:p>
            <a:r>
              <a:rPr lang="en-US" dirty="0" smtClean="0"/>
              <a:t>     </a:t>
            </a:r>
            <a:r>
              <a:rPr lang="en-US" dirty="0" smtClean="0">
                <a:hlinkClick r:id="rId2"/>
              </a:rPr>
              <a:t>abokov@microsoft.com</a:t>
            </a:r>
            <a:endParaRPr lang="en-US" dirty="0" smtClean="0"/>
          </a:p>
          <a:p>
            <a:r>
              <a:rPr lang="en-US" dirty="0"/>
              <a:t> </a:t>
            </a:r>
            <a:r>
              <a:rPr lang="en-US" dirty="0" smtClean="0"/>
              <a:t>    </a:t>
            </a:r>
            <a:r>
              <a:rPr lang="en-US" u="sng" dirty="0" err="1" smtClean="0">
                <a:solidFill>
                  <a:schemeClr val="accent6">
                    <a:alpha val="98000"/>
                  </a:schemeClr>
                </a:solidFill>
              </a:rPr>
              <a:t>windowsazure_ru</a:t>
            </a:r>
            <a:endParaRPr lang="en-US" u="sng" dirty="0">
              <a:solidFill>
                <a:schemeClr val="accent6">
                  <a:alpha val="98000"/>
                </a:schemeClr>
              </a:solidFill>
            </a:endParaRPr>
          </a:p>
        </p:txBody>
      </p:sp>
      <p:pic>
        <p:nvPicPr>
          <p:cNvPr id="4" name="Picture 2" descr="http://devumi.com/wp-content/uploads/2011/12/4.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9113" y="5509207"/>
            <a:ext cx="356032" cy="35603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http://supportweb.cs.bham.ac.uk/sys-local/images/email.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68590" y="5122847"/>
            <a:ext cx="278543" cy="2785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912195"/>
      </p:ext>
    </p:extLst>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05399" y="314325"/>
            <a:ext cx="11149013" cy="747897"/>
          </a:xfrm>
        </p:spPr>
        <p:txBody>
          <a:bodyPr/>
          <a:lstStyle/>
          <a:p>
            <a:r>
              <a:rPr lang="ru-RU" dirty="0" smtClean="0"/>
              <a:t>Да, теперь у нас</a:t>
            </a:r>
            <a:r>
              <a:rPr lang="en-US" dirty="0" smtClean="0"/>
              <a:t>:</a:t>
            </a:r>
            <a:endParaRPr lang="en-US" dirty="0"/>
          </a:p>
        </p:txBody>
      </p:sp>
      <p:sp>
        <p:nvSpPr>
          <p:cNvPr id="3" name="Content Placeholder 2"/>
          <p:cNvSpPr>
            <a:spLocks noGrp="1"/>
          </p:cNvSpPr>
          <p:nvPr>
            <p:ph type="body" sz="quarter" idx="10"/>
          </p:nvPr>
        </p:nvSpPr>
        <p:spPr>
          <a:xfrm>
            <a:off x="4440237" y="1238350"/>
            <a:ext cx="11149013" cy="1726627"/>
          </a:xfrm>
        </p:spPr>
        <p:txBody>
          <a:bodyPr/>
          <a:lstStyle/>
          <a:p>
            <a:pPr marL="574675" indent="-571500">
              <a:buFontTx/>
              <a:buChar char="-"/>
            </a:pPr>
            <a:r>
              <a:rPr lang="ru-RU" sz="3600" dirty="0" smtClean="0">
                <a:solidFill>
                  <a:schemeClr val="accent2">
                    <a:alpha val="99000"/>
                  </a:schemeClr>
                </a:solidFill>
              </a:rPr>
              <a:t>Оплата с поминутной тарификацией</a:t>
            </a:r>
            <a:endParaRPr lang="en-US" sz="3600" dirty="0" smtClean="0">
              <a:solidFill>
                <a:schemeClr val="accent2">
                  <a:alpha val="99000"/>
                </a:schemeClr>
              </a:solidFill>
            </a:endParaRPr>
          </a:p>
          <a:p>
            <a:pPr marL="574675" indent="-571500">
              <a:buFontTx/>
              <a:buChar char="-"/>
            </a:pPr>
            <a:r>
              <a:rPr lang="ru-RU" sz="3600" dirty="0" smtClean="0">
                <a:solidFill>
                  <a:schemeClr val="accent2">
                    <a:alpha val="99000"/>
                  </a:schemeClr>
                </a:solidFill>
              </a:rPr>
              <a:t>Пользовательский доступ через </a:t>
            </a:r>
            <a:r>
              <a:rPr lang="en-US" sz="3600" dirty="0" smtClean="0">
                <a:solidFill>
                  <a:schemeClr val="accent2">
                    <a:alpha val="99000"/>
                  </a:schemeClr>
                </a:solidFill>
              </a:rPr>
              <a:t>RDP</a:t>
            </a:r>
            <a:endParaRPr lang="ru-RU" sz="3600" dirty="0" smtClean="0">
              <a:solidFill>
                <a:schemeClr val="accent2">
                  <a:alpha val="99000"/>
                </a:schemeClr>
              </a:solidFill>
            </a:endParaRPr>
          </a:p>
          <a:p>
            <a:pPr marL="574675" indent="-571500">
              <a:buFontTx/>
              <a:buChar char="-"/>
            </a:pPr>
            <a:r>
              <a:rPr lang="en-US" sz="3600" dirty="0" smtClean="0">
                <a:solidFill>
                  <a:schemeClr val="accent2">
                    <a:alpha val="99000"/>
                  </a:schemeClr>
                </a:solidFill>
              </a:rPr>
              <a:t>SPLA </a:t>
            </a:r>
            <a:r>
              <a:rPr lang="ru-RU" sz="3600" dirty="0" smtClean="0">
                <a:solidFill>
                  <a:schemeClr val="accent2">
                    <a:alpha val="99000"/>
                  </a:schemeClr>
                </a:solidFill>
              </a:rPr>
              <a:t>лицензирование</a:t>
            </a:r>
          </a:p>
        </p:txBody>
      </p:sp>
      <p:sp>
        <p:nvSpPr>
          <p:cNvPr id="4" name="AutoShape 2" descr="data:image/jpeg;base64,/9j/4AAQSkZJRgABAQAAAQABAAD/2wCEAAkGBhQSERUUEhQUFBUUFRQUFRQVFBUUFBQUFBAVFBQUFBQXHCYeFxkjHBQUHy8gIycpLCwsFR4xNTAqNSYrLCkBCQoKDgwOGg8PGikcHx0pLCkpLCwsLCksLCwsKSwtLCwpKSwsLCwpKSwpKSksKSwpLCwpKSwpKSkpKSwsKSkpKf/AABEIALcBEwMBIgACEQEDEQH/xAAbAAABBQEBAAAAAAAAAAAAAAADAAECBAUGB//EAD8QAAEDAgQDBgMGBAUEAwAAAAEAAhEDBAUSITFBUWETInGBkaEGscEUMkLR4fAVUmKiBzOSsvEjk8LSQ3KC/8QAGgEAAgMBAQAAAAAAAAAAAAAAAAECAwQFBv/EACwRAAICAQQBAQcEAwAAAAAAAAABAhEDBBIhMUFREyIjMmFx8AWBsdEzQpH/2gAMAwEAAhEDEQA/AOzqWBKZmGkc/VaYU2rX2ZEZgsHKIw987raDFLKlSHRjDD3cUT7CVrhqjUpoYUYTsOdMyo9l5rVqQN1j4pfMaOf081VJonGJWva4YJmP3wWDd4+NxpII35g/qqeMYoXyJ0n1jj+vFctiOLRPIQADxJ2npv6LO3ZqUaNvFfiOconVrYjQaECfksn+J1nj/MDQD/TJ+SyhbF4FSSQRqT/MNweWoGnHMOsCp1O+NPpOn6osdHaYLjNVhHfPhEg+hK7TDsYzjvadQvKbNob9wka7beQBnmulwm+e0y4gt4niB1B38U0yDiegvYTqCi2NuWzmM/vRZ+GYiDAnddDQpBwV0HZTONEQ+FF90rBs0M2CuplYFt0pPrmNCjfYQomwTpiKra7uai66PNWnYbPFD/hQSpgVKmJRxQW4sSd1eqYOCotwfoimJj0b1ysNuOiJSsQEcW4VidCplYV5Q6lYBXOxCi62ClaCmUxchEbXCKbNvJL7ME7QqYF1cKrXv4Vt9sqtW06JABpXxfwUxI1lCZTLeCT6h5Kp2SXXJI3CSFmPJOi5BSNEBTaEJtYc0VrwojoKwokoQeERrwixkwVF+qIEz4ASbGjIxStkEh3Py/VcRiVcvkzDeR0nlIOsdFv/ABDcF502+Y4D6rlcWOVuu/LQ+pXPnluRvhiqJg4viIpj+Y7AdeQnYeqpYZbMqNcXDU6kAkwDIzDiYMeqq3lqXvzO0bwLu6I59fJRfigZDaOvN0HXh5/qmpeg9parVezIaAC07fykf0x+zomfk3zR1mPNJrhu4hpO4mfZUrmsNhl/VSUrFtonWvQCA0jTQQP05rUwu8cdNZ08P0KxaDdZG548vr8lvYVoDPAj3afqnQjpcLc5p025cPLkvRMDug5uuh5LzO3u8voP38l0mB3hBBdpPBWR4ZVNWd9okGqpbPkAhWWuWhMzkixLs08p8ylyA3ZqJYpFKEAQyp8qmAlCLCiCaFOEoQBDKllU4SRYUDLFEsRSop2KgJaoFqsEKBClYqK7goGmjlqZwT3C2lU0uiSNlKSW8NqOTZcO5q3TvHKiwo7FnsmX2XZVineEcPdUGFHYlbJUjQbflCvr+Wxz08uP0HmhNVO7qS8AcAB66/UKnNPbAsxRTkVbvU+HzXLY2Y+9rxg7RMif3rK6q8IDSeA+i43Fa+eTw1k+0D81ypOmdTGrOVvKjqjpImOg9hwQ2UXDZsH2/Rar6UCY1/COPiqtS2Ma++v78lashP2ZSewDcgeGY+Q1VbLJ0EDnx9Vo0sOndO631022HU8T9FdGZVLGQs6Om3gOswB9Vo2m58R7AiUSztJGg249eaOyj3//AM/WFJzKthew5suzHhIH5/TyXRWjtSOWo+v0KwcP08tfMn9+q1RWyknqPyVkZcFMonY4Leaarfa1cLhN5DtdpA9R+a6m2vjlg8JHoSPlC0Y5Gaao1IShUhfp/t4V1ogXElVF6FMXgTtAHypi1QF0E/bhIOCWVKEu0CfME7ChsqWVPmSlKx0hoTEKSYosVAyoORHKBUkxUBJUHFFKG8p7hUCzFOknT3Co41hVmmqzFYprOyRZpo7FWpuVhhSJB2qlQbmqvPIj5MP0VudPJV8GpyHuPF5H+nRZ83LSL8PFsxfiWocwpNMDKXvd/KwGXGeZOUDzPArCdb6DumPwt2J5HoBpvt6LrsSw4FxcdZjTSO7OXxiSfEkrOfZjfWefFc+ceTpY5JIw2YeAC+pAPE/haBwE8PmqjrQ1DMQ3gI1PUrerWAOrpdG07DrA080M0A4dOXNFFikc/Vpj7rBm5xGp5TsB19JSt8JJMu06DbwlbhpgKTICsUfUhKXoRoWgAiFndjL3+LWj01+YWuX6LOpNh7hzdmHUGmB82/JSK/ULa0O8B1Lj5cPUt9EO+uIcR1b+/ZaFvS1J6D3Lj+XosbER/wBUDmfYDX6qUuEVrlm5g1Qu0/qaP7gF3AC4/wCFaE1PA5v9J094XZha8XVmLK+aIQlCmkrSqyCSlCUICyKWYp4TQgY4qnmpfaChwlCACi6KcXhQExTthRZ+3lL+IqqQoORuYUi4cSUDiYVJyC9Pcw2ovuxMIZxMLNegOUlNkdqNf+JtTrDST3sW0CGlGZKkxGY1VjJUlYYosARWpDJDqp2rBTpCeJc7/U4lRyqN9UytgCQBEAchA0VGZ07L8XKozr3FBOrTHNZ78RY46GFzmN43d9q2nSohjXOy56shsnbQbLkLn4yrtdDmUzBcCG9o2MpggkhY1Cc+Ub24Q4kelVqs6bqLtBCxfh+/7ZodDmkgS07iRPyK1K8hQ5i6ZYql0CLCSjFVX141VY4jzcBPMgfNSv0FRpQTspi0Bg8lRbdVG7EEeInyWlY3wdo4QVODT7Kpxa6D0aUadI9Fh34/6pPLujzIn5LqG0FlYnhms8zPsrJx44Koy5Nr4UpQ0nn8pC35WJ8OUnBokQMvzP6fJbK1Y/lRjyfMSzJZlFOrCsfMlmTJkDJZkpUUkAPKUpk0oAdMlKYlAxFQcpEqBQBByC9GcUB6AAvQHIzyguKYgaSRKSAsHaXTXjQq4xqzmtDNKYV62Lo7yhYJFloKK0Qqjc09FbBRYwra6M8gBBokFFdHFU5S/CuzExOgHggtDh4x+hXH3fwdSc4nsZkyZdE85y7rvbioOiyLvEAxZd23yb4x3KqK2D4E2nJiCTJ1JkwBuTyCsX9oFbsHuPefABEgTr0nkgXzhOhTUk+WLa7MK9s5C47Ffhyo9gIyVHy/MSfwujKGh47pbHuV3hrie8DExPBGdhjXajQ8xoVYppPgg4XxI8sw74euG5i3tGGAGw8ZSZk5oJEdOq7LA7qrGWuyHDSRsV0TMMjcz4tHzVmlSA4BKTUnyCWxUuQllU2Vb4gfq0TAjM49Af0KuimBsuevbt1S6rNGrWMDI/rya/3OjyUMs6iSwYt0r9DpvhjEu1DmtkhsaneeHst1Zvw9hP2ei1v4j3neJ4LUhasCksa39mLUuDyy2dEFB8oxCG6eCuM5EEqUp2pQgBkk8JQmBFMpFNCQDQmKlCbKmBAqJUyFEoAG5AejuQXpgV3oDyrFRAcECBJlKEyAI5XcAjUaebikMQZMKzTrt4KNBZOlakcVcp0uaza+I5R3RKCMZe4QGGVFuiS5NX7EAZnjKr3NzCBbNqky5Dvt4WXO3VmvT1dFO5u1lAZ367K1ctWK8VX1MtLSPvPOoaPDieixrlnT8cGpcYWc2dtVwMRE6eY2Kz7g1+GTxM/L9VfdhFSNbj+wBU6tlWA7tVjtNnNIk+IOg34FT9mvA1PjlpgaVS4c0sqZTPHaB4Lew6r3YPBc2cRqU/8AMpnxYc49N/ZamHXuZuYbHVNx2lbbkzcFZEEHxWN9q1Vq3rypxmQnj4NJggE8tUPBMGHaGpADTDzA1dUI1J85Kr4nehlMAkgucIjk2CZ9QtvC8Rp5GDvNzNzDPpmniCr4wUnz4OXk1uPG5Y91P889GhKdQNXpKIxaSvsYhQc6EUsQqlCeKAopVsVa1SpYk08VJ+EtKrnBwDogC2LmU5roDbctQqN24uLcp8UWFFtladwpiootaeSnlTELMlKbKn2QAxUC1RNdIuRYEHIL0VxVZ1XWEwB1AgvKO9VqhTAikmlJAjOoWL2lats8DQpwCVOnZgkEqLBJBRHJSZUA2CZzCNlAUXE7KJMtOvNgJVG7ovdw1+fRFuK/Zt/Dm+XkuZxPHakmJj3WfLkilTObm/Ulintxrc1/wa7uDMbEbgiCOhCPaVwwQNysV/xJOlVoqAaCZDwOTXjXyOik3EaJ1Y93/wBKm48HjQ+i5+5LpnWwfqWPKlu4f55NipLwe9A6bqnUGXZzj4wdVXZcz90z4GUKsD4qxWzqQyRouUqgcNQi2xaJEQs+i0wjHTUkAczoPVWNOSK90YstPInRWbPdY38XoD/5Gu6NOb3GnugX2OFzS1gytO/Nw+g6IpR7Muq1+PHGrt+hHHsWNWr3D3Ww1nWDJPmZ8oXpNta5aFNpAJYxoIIBE5dV598H4Qa9cOI7lOHOPAmZa319gV6a0TIW/SRdOb8nAxXNynLyRtXCO73SOHD0VgVSRyI3H74LPDS1yt0KsGDsdj9CtEo2a4JQfHCE1r51OisO2Ug4JyxUGqyoZndFa080TsUhSKKCyBCjCP2YUsqYFeFEtVkhDfUAQIA5iC6vBhWjVCYgckDA6JnmEXfgpGkCiwoz61cjhKAavRaT6WmiqVAeSdiorOcgPVnspEqpXJHBFhRFJVCXcikjcPaaTHKxTQWBHYkRDsCDeXeXQb/JKvcZGzxOgXJXvxHFRzR+HQnmeKzZ8ygq8nI/UNVKPwsXb7fov7NK4p5pJEn3/Rc1iZc066jhzH79EPGfip9OGt8SVRtcddWBD9Y4Hjpz4LnOdo4+HBkitz6AXWvX5+v78lm3FI7+e4WzSwx9aqxlOTJ6Agbkk9BJ8l6Hb4ZRY40qbGiGta5+Rpe4DMJe8jU+3sp4sLnz0dnS4JZFa6PF6lct2JBHWD6phj1wNqjvOHf7gV7Bf4JbuaGGkxwaA0HKAYGn3mwR5LAuv8ObZ4ljn09YMODgDygieXFaoYWvlOi8GTEr/g87q47cO3qvHhDf9oCpulxlxLjzcST6leht/wALWTrXd/2x/wCy0bP/AA3tm/e7R/i4NH9oB91b7HIytyk+zzuxBkQJ5deULt8C+D6tYh1QdkzT7w75H9LTt4n3XX4dglGj/lU2MPMDvf6jr7rUaFZDSRTuXJQ8O52xYfh7KLAymIaPMk8STxKKx3ekIo1HgoNGq29dF6VBq1PNtugsE6enipVKkGUiQdQhkyArgVMrtM0Fp8Z0PmCrrR1WFj1TKabpiQ4ebS1w/wDL1W3Z1A9jXcx78Vmb95oo0+Z+1nil45X2f9BA5JtXmnMJoCDcS7UKWZBgKYQBOVWuXAcEbOoPMlAFYVGncFGdWbGiLlCbKOSVDsHomIhTc1ClADkqvVbKM5gQH0+qYiqaZB30TFsKddkbHdUnVt90hhoPRJBFwnTAlKKymOaq03olzchlNzv5QT58EPhWypyUVb8FS+updps3Tz4rh8So5XFw56rpi7QcyNfqsbEW6GfIeH/K4eSbnK2eUjlc8rm/Jh3JzjVZlQupEPbwOvhxC0bi3Q6FrndlJhsEuPJo3KhHg6MGkvoeg/A1BhomuBJqODQdyGANMDlJOvgtSwpE161XdpADTqATmdmIkajRsEfRL4ftaVK0ospiGBjXASTq/vkknfUlFu8RGw2XSjUFR6XTYVHHFIrXAmfpxhAtaJaCXwXEk6cAYAHsPRQfeDb9yo07md/T8irYyNE4s1aFw06EgHgP34o5asJoAe58kkwBP4QOAHjqtOyuswg7rVjn4MWbH/si41qI0oQqKQerjKWaVTgna3VABR2mQmIT0BlQhGJVVzkNAZHxy4izdUaJNJzXR0ccjvLvA+Sn8BYk40G06hl2pHmZy+hCv3tuKtGpTP42Ob5xp7wuKwuq4MDgSHB2aNtNiPceiw5/cmpHP1OR4ckckf3+v0PUkgsvCsW7ZgPEaOHVaIcrE7OvjmskVKPTJFRZ1SzJFyZIeU4cguPFN2uqBljMomqguuQNyhC/YdigRazBDcmkFQICQyNWrCg46Ji8KNSqOCaE0ReZCp1Qp1KsgxoVnUKNTXM7j7JDLXZJJR1TpgV6DcojfqqHxNckUg3+YhXaN5rq0+i534nus9am0cHtHuCfmVRqZ1j+/Bg1ktuOvUNiF62mNTrwCxsSupyknQg6eeqhf1O2uMgOkwTyA3PoqnxBfslrWbMC5FWzhYsVNLywVW4EEqthOLdo97NiWOA5yCD8gVm3N71XQ/DmCNpsNw/772wG8Ax34iP5iPYq1RSTcjdOMccG5eevudJ8LYzmtxTP3qXcPg37p9IV2vdLiatU0quemdfZzeRWpQxsVByPEHdWJ2ek0Wqjlgk+GatS4TC55HZUG1+qXbQros3tGvSuefFFsa4Y4nMSSTE8NdAOgWE66mYK1/h6w7Vwe77jdv6iOvL8lox3J0ijLtgrkdRKfOpOahuXSo41hmvRKdSCqrHQiFySJF2QVVrtgqAqFEz5hqpEQTKkFcneXNKjWqUnd3vEg8Mr4ePnHkupewhcZ8fWwJp1eOUsPXIZHs4+iyaqNwv0MmrxLJDnwXsI+J2Uq7WTo/Qn21XcNv2leCdoS6Qdl678J34rWzC77w7ruscVkwTv3WS0Xw/h+vP7nRCsCn7QKiGCd0XL1Wo6ZYLgg1qWbYwokgcUswQAJ1iOJUqVqG7BE7QKPaIGM+nJ8FJz9EJ9VCJhACrVTwEqtVujxBRXF3Lz4Ji0FIZUbXeToIEcUQgjWVMHdAq1QNCCUWFBg8JKuKo5eySYgNpfB8kbAxPNchixLbwTqA41B4Zc6SSy6r5E/qYNdFbL/OmY13iHYMJ3qVBJP8rDqAOp3PkuVrYk57obqT5JJKjDBU2R0uOOxz8m3gWDuA+0VspaIDG7guLgMxHICdOcLo8Rv9S3h+feHsQkkqJvdyznzl7Wdy8Nr+DBrXOsH/hANz5pkkJGqMVRNuIEbOcPNFZiDyPvgAbktJ3228Ckkr4dmqObJHqTLNnme9kkwRLhoNnHlqRoRE69F6DZYmGhsCAAAPIJkl0tPwixTlkVydmxSv2lWA8FMkttkCL6HJFY8cUySdAFaFIhJJSoY0wuH/xRrtbRpAbueTHQN1+YSSWfU/4mQn0ee0HLvPhHEclPcwXQY6gJJLiRdO0c7UNxqS7TOxpWjg6S8noVaakkukd4WdKUkkDEHJiUkkAQFYa9EB9+2JGsdEkkiVDtrE8lXq1Mp19kkkCGubwDQcRus/tSBJJM6eSSSkiLJMvHEbJJJJAf/9k=">
            <a:hlinkClick r:id="rId2"/>
          </p:cNvPr>
          <p:cNvSpPr>
            <a:spLocks noChangeAspect="1" noChangeArrowheads="1"/>
          </p:cNvSpPr>
          <p:nvPr/>
        </p:nvSpPr>
        <p:spPr bwMode="auto">
          <a:xfrm>
            <a:off x="155575" y="-830263"/>
            <a:ext cx="2619375" cy="174307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643" y="427038"/>
            <a:ext cx="3810000" cy="2533650"/>
          </a:xfrm>
          <a:prstGeom prst="rect">
            <a:avLst/>
          </a:prstGeom>
        </p:spPr>
      </p:pic>
      <p:sp>
        <p:nvSpPr>
          <p:cNvPr id="7" name="TextBox 6"/>
          <p:cNvSpPr txBox="1"/>
          <p:nvPr/>
        </p:nvSpPr>
        <p:spPr>
          <a:xfrm>
            <a:off x="324643" y="3136816"/>
            <a:ext cx="10767563" cy="3496342"/>
          </a:xfrm>
          <a:prstGeom prst="rect">
            <a:avLst/>
          </a:prstGeom>
          <a:noFill/>
        </p:spPr>
        <p:txBody>
          <a:bodyPr wrap="none" lIns="0" tIns="0" rIns="0" bIns="0" rtlCol="0">
            <a:spAutoFit/>
          </a:bodyPr>
          <a:lstStyle/>
          <a:p>
            <a:pPr marL="574675" indent="-571500">
              <a:buFontTx/>
              <a:buChar char="-"/>
            </a:pPr>
            <a:r>
              <a:rPr lang="ru-RU" sz="3200" dirty="0">
                <a:solidFill>
                  <a:schemeClr val="accent2">
                    <a:alpha val="99000"/>
                  </a:schemeClr>
                </a:solidFill>
              </a:rPr>
              <a:t>Поддержка БД </a:t>
            </a:r>
            <a:r>
              <a:rPr lang="en-US" sz="3200" dirty="0">
                <a:solidFill>
                  <a:schemeClr val="accent2">
                    <a:alpha val="99000"/>
                  </a:schemeClr>
                </a:solidFill>
              </a:rPr>
              <a:t>Oracle</a:t>
            </a:r>
          </a:p>
          <a:p>
            <a:pPr marL="574675" indent="-571500">
              <a:buFontTx/>
              <a:buChar char="-"/>
            </a:pPr>
            <a:r>
              <a:rPr lang="ru-RU" sz="3200" dirty="0">
                <a:solidFill>
                  <a:schemeClr val="accent2">
                    <a:alpha val="99000"/>
                  </a:schemeClr>
                </a:solidFill>
              </a:rPr>
              <a:t>Быстрые (относительно) дисковые устройства</a:t>
            </a:r>
          </a:p>
          <a:p>
            <a:pPr marL="574675" indent="-571500">
              <a:buFontTx/>
              <a:buChar char="-"/>
            </a:pPr>
            <a:r>
              <a:rPr lang="ru-RU" sz="3200" dirty="0">
                <a:solidFill>
                  <a:schemeClr val="accent2">
                    <a:alpha val="99000"/>
                  </a:schemeClr>
                </a:solidFill>
              </a:rPr>
              <a:t>Сценарии </a:t>
            </a:r>
            <a:r>
              <a:rPr lang="ru-RU" sz="3200" dirty="0" smtClean="0">
                <a:solidFill>
                  <a:schemeClr val="accent2">
                    <a:alpha val="99000"/>
                  </a:schemeClr>
                </a:solidFill>
              </a:rPr>
              <a:t>хостинга</a:t>
            </a:r>
            <a:r>
              <a:rPr lang="en-US" sz="3200" dirty="0" smtClean="0">
                <a:solidFill>
                  <a:schemeClr val="accent2">
                    <a:alpha val="99000"/>
                  </a:schemeClr>
                </a:solidFill>
              </a:rPr>
              <a:t> </a:t>
            </a:r>
            <a:r>
              <a:rPr lang="ru-RU" sz="3200" dirty="0" smtClean="0">
                <a:solidFill>
                  <a:schemeClr val="accent2">
                    <a:alpha val="99000"/>
                  </a:schemeClr>
                </a:solidFill>
              </a:rPr>
              <a:t>дес</a:t>
            </a:r>
            <a:r>
              <a:rPr lang="ru-RU" sz="3200" dirty="0">
                <a:solidFill>
                  <a:schemeClr val="accent2">
                    <a:alpha val="99000"/>
                  </a:schemeClr>
                </a:solidFill>
              </a:rPr>
              <a:t>к</a:t>
            </a:r>
            <a:r>
              <a:rPr lang="ru-RU" sz="3200" dirty="0" smtClean="0">
                <a:solidFill>
                  <a:schemeClr val="accent2">
                    <a:alpha val="99000"/>
                  </a:schemeClr>
                </a:solidFill>
              </a:rPr>
              <a:t>топных </a:t>
            </a:r>
            <a:r>
              <a:rPr lang="en-US" sz="3200" dirty="0">
                <a:solidFill>
                  <a:schemeClr val="accent2">
                    <a:alpha val="99000"/>
                  </a:schemeClr>
                </a:solidFill>
              </a:rPr>
              <a:t>Windows </a:t>
            </a:r>
            <a:r>
              <a:rPr lang="ru-RU" sz="3200" dirty="0" smtClean="0">
                <a:solidFill>
                  <a:schemeClr val="accent2">
                    <a:alpha val="99000"/>
                  </a:schemeClr>
                </a:solidFill>
              </a:rPr>
              <a:t>приложений</a:t>
            </a:r>
          </a:p>
          <a:p>
            <a:pPr marL="574675" indent="-571500">
              <a:buFontTx/>
              <a:buChar char="-"/>
            </a:pPr>
            <a:r>
              <a:rPr lang="ru-RU" sz="3200" dirty="0" smtClean="0">
                <a:solidFill>
                  <a:schemeClr val="accent2">
                    <a:alpha val="99000"/>
                  </a:schemeClr>
                </a:solidFill>
              </a:rPr>
              <a:t>Гибкие и удобные варианты оплаты за облако</a:t>
            </a:r>
            <a:endParaRPr lang="en-US" sz="3200" dirty="0" smtClean="0">
              <a:solidFill>
                <a:schemeClr val="accent2">
                  <a:alpha val="99000"/>
                </a:schemeClr>
              </a:solidFill>
            </a:endParaRPr>
          </a:p>
          <a:p>
            <a:pPr marL="574675" indent="-571500">
              <a:buFontTx/>
              <a:buChar char="-"/>
            </a:pPr>
            <a:r>
              <a:rPr lang="en-US" sz="3200" dirty="0" smtClean="0">
                <a:solidFill>
                  <a:schemeClr val="accent2">
                    <a:alpha val="99000"/>
                  </a:schemeClr>
                </a:solidFill>
              </a:rPr>
              <a:t>VM Depot </a:t>
            </a:r>
            <a:r>
              <a:rPr lang="ru-RU" sz="3200" dirty="0" smtClean="0">
                <a:solidFill>
                  <a:schemeClr val="accent2">
                    <a:alpha val="99000"/>
                  </a:schemeClr>
                </a:solidFill>
              </a:rPr>
              <a:t>с большим выбором образов ( в т.ч. </a:t>
            </a:r>
            <a:r>
              <a:rPr lang="en-US" sz="3200" dirty="0" smtClean="0">
                <a:solidFill>
                  <a:schemeClr val="accent2">
                    <a:alpha val="99000"/>
                  </a:schemeClr>
                </a:solidFill>
              </a:rPr>
              <a:t>Linux</a:t>
            </a:r>
            <a:r>
              <a:rPr lang="ru-RU" sz="3200" dirty="0" smtClean="0">
                <a:solidFill>
                  <a:schemeClr val="accent2">
                    <a:alpha val="99000"/>
                  </a:schemeClr>
                </a:solidFill>
              </a:rPr>
              <a:t> )</a:t>
            </a:r>
          </a:p>
          <a:p>
            <a:pPr marL="3175"/>
            <a:endParaRPr lang="ru-RU" sz="3200" dirty="0">
              <a:solidFill>
                <a:schemeClr val="accent2">
                  <a:alpha val="99000"/>
                </a:schemeClr>
              </a:solidFill>
            </a:endParaRPr>
          </a:p>
          <a:p>
            <a:pPr>
              <a:lnSpc>
                <a:spcPct val="90000"/>
              </a:lnSpc>
              <a:spcBef>
                <a:spcPct val="20000"/>
              </a:spcBef>
              <a:buSzPct val="80000"/>
            </a:pPr>
            <a:endParaRPr lang="ru-RU" sz="3200" dirty="0">
              <a:gradFill>
                <a:gsLst>
                  <a:gs pos="0">
                    <a:srgbClr val="292929">
                      <a:lumMod val="90000"/>
                      <a:lumOff val="10000"/>
                    </a:srgbClr>
                  </a:gs>
                  <a:gs pos="86000">
                    <a:srgbClr val="292929">
                      <a:lumMod val="90000"/>
                      <a:lumOff val="10000"/>
                    </a:srgbClr>
                  </a:gs>
                </a:gsLst>
                <a:lin ang="5400000" scaled="0"/>
              </a:gradFill>
            </a:endParaRPr>
          </a:p>
        </p:txBody>
      </p:sp>
    </p:spTree>
    <p:extLst>
      <p:ext uri="{BB962C8B-B14F-4D97-AF65-F5344CB8AC3E}">
        <p14:creationId xmlns:p14="http://schemas.microsoft.com/office/powerpoint/2010/main" val="4100822295"/>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9100" y="293488"/>
            <a:ext cx="11149013" cy="747897"/>
          </a:xfrm>
        </p:spPr>
        <p:txBody>
          <a:bodyPr/>
          <a:lstStyle/>
          <a:p>
            <a:r>
              <a:rPr lang="ru-RU" dirty="0" smtClean="0"/>
              <a:t>Облачная БД </a:t>
            </a:r>
            <a:r>
              <a:rPr lang="en-US" dirty="0" smtClean="0"/>
              <a:t>SQL Azure</a:t>
            </a:r>
            <a:endParaRPr lang="en-US" dirty="0"/>
          </a:p>
        </p:txBody>
      </p:sp>
      <p:sp>
        <p:nvSpPr>
          <p:cNvPr id="3" name="Content Placeholder 2"/>
          <p:cNvSpPr>
            <a:spLocks noGrp="1"/>
          </p:cNvSpPr>
          <p:nvPr>
            <p:ph type="body" sz="quarter" idx="10"/>
          </p:nvPr>
        </p:nvSpPr>
        <p:spPr>
          <a:xfrm>
            <a:off x="247650" y="1747233"/>
            <a:ext cx="11149013" cy="4182683"/>
          </a:xfrm>
        </p:spPr>
        <p:txBody>
          <a:bodyPr/>
          <a:lstStyle/>
          <a:p>
            <a:r>
              <a:rPr lang="ru-RU" sz="3600" dirty="0" smtClean="0">
                <a:solidFill>
                  <a:schemeClr val="accent2">
                    <a:alpha val="99000"/>
                  </a:schemeClr>
                </a:solidFill>
              </a:rPr>
              <a:t>-    База данных как сервис</a:t>
            </a:r>
            <a:endParaRPr lang="en-US" sz="3600" dirty="0" smtClean="0">
              <a:solidFill>
                <a:schemeClr val="accent2">
                  <a:alpha val="99000"/>
                </a:schemeClr>
              </a:solidFill>
            </a:endParaRPr>
          </a:p>
          <a:p>
            <a:pPr marL="574675" indent="-571500">
              <a:buFontTx/>
              <a:buChar char="-"/>
            </a:pPr>
            <a:r>
              <a:rPr lang="ru-RU" sz="3600" dirty="0" smtClean="0">
                <a:solidFill>
                  <a:schemeClr val="accent2">
                    <a:alpha val="99000"/>
                  </a:schemeClr>
                </a:solidFill>
              </a:rPr>
              <a:t>Оплата за </a:t>
            </a:r>
            <a:r>
              <a:rPr lang="en-US" sz="3600" dirty="0" smtClean="0">
                <a:solidFill>
                  <a:schemeClr val="accent2">
                    <a:alpha val="99000"/>
                  </a:schemeClr>
                </a:solidFill>
              </a:rPr>
              <a:t>GB </a:t>
            </a:r>
            <a:r>
              <a:rPr lang="ru-RU" sz="3600" dirty="0" smtClean="0">
                <a:solidFill>
                  <a:schemeClr val="accent2">
                    <a:alpha val="99000"/>
                  </a:schemeClr>
                </a:solidFill>
              </a:rPr>
              <a:t>хранимых данных</a:t>
            </a:r>
            <a:r>
              <a:rPr lang="en-US" sz="3600" dirty="0" smtClean="0">
                <a:solidFill>
                  <a:schemeClr val="accent2">
                    <a:alpha val="99000"/>
                  </a:schemeClr>
                </a:solidFill>
              </a:rPr>
              <a:t> </a:t>
            </a:r>
            <a:endParaRPr lang="en-US" sz="3600" dirty="0">
              <a:solidFill>
                <a:schemeClr val="accent2">
                  <a:alpha val="99000"/>
                </a:schemeClr>
              </a:solidFill>
            </a:endParaRPr>
          </a:p>
          <a:p>
            <a:pPr marL="574675" indent="-571500">
              <a:buFontTx/>
              <a:buChar char="-"/>
            </a:pPr>
            <a:r>
              <a:rPr lang="en-US" sz="3600" dirty="0" smtClean="0">
                <a:solidFill>
                  <a:schemeClr val="accent2">
                    <a:alpha val="99000"/>
                  </a:schemeClr>
                </a:solidFill>
              </a:rPr>
              <a:t>Premium offer </a:t>
            </a:r>
            <a:r>
              <a:rPr lang="ru-RU" sz="3600" dirty="0" smtClean="0">
                <a:solidFill>
                  <a:schemeClr val="accent2">
                    <a:alpha val="99000"/>
                  </a:schemeClr>
                </a:solidFill>
              </a:rPr>
              <a:t>для приложений с высокой </a:t>
            </a:r>
          </a:p>
          <a:p>
            <a:pPr marL="574675" indent="-571500">
              <a:buFontTx/>
              <a:buChar char="-"/>
            </a:pPr>
            <a:r>
              <a:rPr lang="ru-RU" sz="3600" dirty="0" smtClean="0">
                <a:solidFill>
                  <a:schemeClr val="accent2">
                    <a:alpha val="99000"/>
                  </a:schemeClr>
                </a:solidFill>
              </a:rPr>
              <a:t>нагрузкой</a:t>
            </a:r>
          </a:p>
          <a:p>
            <a:pPr marL="574675" indent="-571500">
              <a:buFontTx/>
              <a:buChar char="-"/>
            </a:pPr>
            <a:r>
              <a:rPr lang="en-US" sz="3600" dirty="0" smtClean="0">
                <a:solidFill>
                  <a:schemeClr val="accent2">
                    <a:alpha val="99000"/>
                  </a:schemeClr>
                </a:solidFill>
              </a:rPr>
              <a:t>SLA 99.9% </a:t>
            </a:r>
            <a:r>
              <a:rPr lang="ru-RU" sz="3600" dirty="0" smtClean="0">
                <a:solidFill>
                  <a:schemeClr val="accent2">
                    <a:alpha val="99000"/>
                  </a:schemeClr>
                </a:solidFill>
              </a:rPr>
              <a:t>на доступность</a:t>
            </a:r>
          </a:p>
          <a:p>
            <a:pPr marL="574675" indent="-571500">
              <a:buFontTx/>
              <a:buChar char="-"/>
            </a:pPr>
            <a:r>
              <a:rPr lang="ru-RU" sz="3600" dirty="0" smtClean="0">
                <a:solidFill>
                  <a:schemeClr val="accent2">
                    <a:alpha val="99000"/>
                  </a:schemeClr>
                </a:solidFill>
              </a:rPr>
              <a:t>Автоматическая поддержка двух </a:t>
            </a:r>
            <a:r>
              <a:rPr lang="en-US" sz="3600" dirty="0" smtClean="0">
                <a:solidFill>
                  <a:schemeClr val="accent2">
                    <a:alpha val="99000"/>
                  </a:schemeClr>
                </a:solidFill>
              </a:rPr>
              <a:t>backup </a:t>
            </a:r>
            <a:r>
              <a:rPr lang="ru-RU" sz="3600" dirty="0" smtClean="0">
                <a:solidFill>
                  <a:schemeClr val="accent2">
                    <a:alpha val="99000"/>
                  </a:schemeClr>
                </a:solidFill>
              </a:rPr>
              <a:t>реплик</a:t>
            </a:r>
            <a:endParaRPr lang="en-US" sz="3600" dirty="0" smtClean="0">
              <a:solidFill>
                <a:schemeClr val="accent2">
                  <a:alpha val="99000"/>
                </a:schemeClr>
              </a:solidFill>
            </a:endParaRPr>
          </a:p>
          <a:p>
            <a:pPr marL="574675" indent="-571500">
              <a:buFontTx/>
              <a:buChar char="-"/>
            </a:pPr>
            <a:r>
              <a:rPr lang="ru-RU" sz="3600" dirty="0" smtClean="0">
                <a:solidFill>
                  <a:schemeClr val="accent2">
                    <a:alpha val="99000"/>
                  </a:schemeClr>
                </a:solidFill>
              </a:rPr>
              <a:t>Стоимость от </a:t>
            </a:r>
            <a:r>
              <a:rPr lang="en-US" sz="3600" dirty="0" smtClean="0">
                <a:solidFill>
                  <a:schemeClr val="accent2">
                    <a:alpha val="99000"/>
                  </a:schemeClr>
                </a:solidFill>
              </a:rPr>
              <a:t>$5 </a:t>
            </a:r>
            <a:r>
              <a:rPr lang="ru-RU" sz="3600" dirty="0" smtClean="0">
                <a:solidFill>
                  <a:schemeClr val="accent2">
                    <a:alpha val="99000"/>
                  </a:schemeClr>
                </a:solidFill>
              </a:rPr>
              <a:t>в месяц до </a:t>
            </a:r>
            <a:r>
              <a:rPr lang="en-US" sz="3600" dirty="0" smtClean="0">
                <a:solidFill>
                  <a:schemeClr val="accent2">
                    <a:alpha val="99000"/>
                  </a:schemeClr>
                </a:solidFill>
              </a:rPr>
              <a:t>$30 </a:t>
            </a:r>
            <a:r>
              <a:rPr lang="ru-RU" sz="3600" dirty="0" smtClean="0">
                <a:solidFill>
                  <a:schemeClr val="accent2">
                    <a:alpha val="99000"/>
                  </a:schemeClr>
                </a:solidFill>
              </a:rPr>
              <a:t>в день (для </a:t>
            </a:r>
            <a:r>
              <a:rPr lang="en-US" sz="3600" dirty="0" smtClean="0">
                <a:solidFill>
                  <a:schemeClr val="accent2">
                    <a:alpha val="99000"/>
                  </a:schemeClr>
                </a:solidFill>
              </a:rPr>
              <a:t>premium)</a:t>
            </a:r>
            <a:endParaRPr lang="ru-RU" sz="3600" dirty="0" smtClean="0">
              <a:solidFill>
                <a:schemeClr val="accent2">
                  <a:alpha val="99000"/>
                </a:schemeClr>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29738" y="714375"/>
            <a:ext cx="2238375" cy="3810000"/>
          </a:xfrm>
          <a:prstGeom prst="rect">
            <a:avLst/>
          </a:prstGeom>
        </p:spPr>
      </p:pic>
    </p:spTree>
    <p:extLst>
      <p:ext uri="{BB962C8B-B14F-4D97-AF65-F5344CB8AC3E}">
        <p14:creationId xmlns:p14="http://schemas.microsoft.com/office/powerpoint/2010/main" val="1946770933"/>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4153" y="228705"/>
            <a:ext cx="2775274" cy="959750"/>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21205" y="228705"/>
            <a:ext cx="2775274" cy="959750"/>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078257" y="228705"/>
            <a:ext cx="2775274" cy="959750"/>
          </a:xfrm>
          <a:prstGeom prst="rect">
            <a:avLst/>
          </a:prstGeom>
        </p:spPr>
      </p:pic>
      <p:pic>
        <p:nvPicPr>
          <p:cNvPr id="11" name="Picture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935309" y="228705"/>
            <a:ext cx="2775274" cy="959750"/>
          </a:xfrm>
          <a:prstGeom prst="rect">
            <a:avLst/>
          </a:prstGeom>
        </p:spPr>
      </p:pic>
      <p:pic>
        <p:nvPicPr>
          <p:cNvPr id="12" name="Picture 1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64153" y="1520846"/>
            <a:ext cx="2775274" cy="959750"/>
          </a:xfrm>
          <a:prstGeom prst="rect">
            <a:avLst/>
          </a:prstGeom>
        </p:spPr>
      </p:pic>
      <p:pic>
        <p:nvPicPr>
          <p:cNvPr id="13" name="Picture 1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221205" y="1520846"/>
            <a:ext cx="2775274" cy="959750"/>
          </a:xfrm>
          <a:prstGeom prst="rect">
            <a:avLst/>
          </a:prstGeom>
        </p:spPr>
      </p:pic>
      <p:pic>
        <p:nvPicPr>
          <p:cNvPr id="14" name="Picture 1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078257" y="1520846"/>
            <a:ext cx="2775274" cy="959750"/>
          </a:xfrm>
          <a:prstGeom prst="rect">
            <a:avLst/>
          </a:prstGeom>
        </p:spPr>
      </p:pic>
      <p:pic>
        <p:nvPicPr>
          <p:cNvPr id="15" name="Picture 14"/>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935309" y="1520846"/>
            <a:ext cx="2775274" cy="959750"/>
          </a:xfrm>
          <a:prstGeom prst="rect">
            <a:avLst/>
          </a:prstGeom>
        </p:spPr>
      </p:pic>
      <p:pic>
        <p:nvPicPr>
          <p:cNvPr id="16" name="Picture 15"/>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64153" y="2812988"/>
            <a:ext cx="2775274" cy="959750"/>
          </a:xfrm>
          <a:prstGeom prst="rect">
            <a:avLst/>
          </a:prstGeom>
        </p:spPr>
      </p:pic>
      <p:pic>
        <p:nvPicPr>
          <p:cNvPr id="17" name="Picture 16"/>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221205" y="2812988"/>
            <a:ext cx="2775274" cy="959750"/>
          </a:xfrm>
          <a:prstGeom prst="rect">
            <a:avLst/>
          </a:prstGeom>
        </p:spPr>
      </p:pic>
      <p:pic>
        <p:nvPicPr>
          <p:cNvPr id="18" name="Picture 17"/>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6078257" y="2812988"/>
            <a:ext cx="2775274" cy="959750"/>
          </a:xfrm>
          <a:prstGeom prst="rect">
            <a:avLst/>
          </a:prstGeom>
        </p:spPr>
      </p:pic>
      <p:pic>
        <p:nvPicPr>
          <p:cNvPr id="19" name="Picture 18"/>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8935309" y="2812988"/>
            <a:ext cx="2775274" cy="959750"/>
          </a:xfrm>
          <a:prstGeom prst="rect">
            <a:avLst/>
          </a:prstGeom>
        </p:spPr>
      </p:pic>
      <p:pic>
        <p:nvPicPr>
          <p:cNvPr id="25" name="Picture 24"/>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364153" y="4105131"/>
            <a:ext cx="2775277" cy="959750"/>
          </a:xfrm>
          <a:prstGeom prst="rect">
            <a:avLst/>
          </a:prstGeom>
        </p:spPr>
      </p:pic>
      <p:pic>
        <p:nvPicPr>
          <p:cNvPr id="26" name="Picture 25"/>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3221204" y="4105131"/>
            <a:ext cx="2775277" cy="959750"/>
          </a:xfrm>
          <a:prstGeom prst="rect">
            <a:avLst/>
          </a:prstGeom>
        </p:spPr>
      </p:pic>
      <p:pic>
        <p:nvPicPr>
          <p:cNvPr id="27" name="Picture 26"/>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6078256" y="4105131"/>
            <a:ext cx="2775277" cy="959750"/>
          </a:xfrm>
          <a:prstGeom prst="rect">
            <a:avLst/>
          </a:prstGeom>
        </p:spPr>
      </p:pic>
      <p:pic>
        <p:nvPicPr>
          <p:cNvPr id="28" name="Picture 27"/>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8935308" y="4105131"/>
            <a:ext cx="2775277" cy="959750"/>
          </a:xfrm>
          <a:prstGeom prst="rect">
            <a:avLst/>
          </a:prstGeom>
        </p:spPr>
      </p:pic>
      <p:pic>
        <p:nvPicPr>
          <p:cNvPr id="29" name="Picture 28"/>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364153" y="5397271"/>
            <a:ext cx="2775277" cy="959750"/>
          </a:xfrm>
          <a:prstGeom prst="rect">
            <a:avLst/>
          </a:prstGeom>
        </p:spPr>
      </p:pic>
      <p:pic>
        <p:nvPicPr>
          <p:cNvPr id="30" name="Picture 29"/>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3221204" y="5397271"/>
            <a:ext cx="2775277" cy="959750"/>
          </a:xfrm>
          <a:prstGeom prst="rect">
            <a:avLst/>
          </a:prstGeom>
        </p:spPr>
      </p:pic>
      <p:pic>
        <p:nvPicPr>
          <p:cNvPr id="31" name="Picture 30"/>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6078256" y="5397271"/>
            <a:ext cx="2775277" cy="959750"/>
          </a:xfrm>
          <a:prstGeom prst="rect">
            <a:avLst/>
          </a:prstGeom>
        </p:spPr>
      </p:pic>
      <p:pic>
        <p:nvPicPr>
          <p:cNvPr id="32" name="Picture 31"/>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8935308" y="5397271"/>
            <a:ext cx="2775277" cy="959750"/>
          </a:xfrm>
          <a:prstGeom prst="rect">
            <a:avLst/>
          </a:prstGeom>
        </p:spPr>
      </p:pic>
    </p:spTree>
    <p:extLst>
      <p:ext uri="{BB962C8B-B14F-4D97-AF65-F5344CB8AC3E}">
        <p14:creationId xmlns:p14="http://schemas.microsoft.com/office/powerpoint/2010/main" val="2436439315"/>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ru-RU"/>
          </a:p>
        </p:txBody>
      </p:sp>
      <p:sp>
        <p:nvSpPr>
          <p:cNvPr id="3" name="Title 2"/>
          <p:cNvSpPr>
            <a:spLocks noGrp="1"/>
          </p:cNvSpPr>
          <p:nvPr>
            <p:ph type="title"/>
          </p:nvPr>
        </p:nvSpPr>
        <p:spPr/>
        <p:txBody>
          <a:bodyPr/>
          <a:lstStyle/>
          <a:p>
            <a:endParaRPr lang="ru-RU"/>
          </a:p>
        </p:txBody>
      </p:sp>
      <p:sp>
        <p:nvSpPr>
          <p:cNvPr id="4" name="Title 8"/>
          <p:cNvSpPr txBox="1">
            <a:spLocks/>
          </p:cNvSpPr>
          <p:nvPr/>
        </p:nvSpPr>
        <p:spPr>
          <a:xfrm>
            <a:off x="515122" y="307677"/>
            <a:ext cx="10678643" cy="738472"/>
          </a:xfrm>
          <a:prstGeom prst="rect">
            <a:avLst/>
          </a:prstGeom>
        </p:spPr>
        <p:txBody>
          <a:bodyPr vert="horz" lIns="91440" tIns="45720" rIns="91440" bIns="45720" rtlCol="0" anchor="b">
            <a:normAutofit fontScale="9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ru-RU" dirty="0" smtClean="0"/>
              <a:t>Программы</a:t>
            </a:r>
            <a:r>
              <a:rPr lang="en-US" dirty="0" smtClean="0"/>
              <a:t> Microsoft  </a:t>
            </a:r>
            <a:r>
              <a:rPr lang="en-US" dirty="0" err="1" smtClean="0"/>
              <a:t>BizSpark</a:t>
            </a:r>
            <a:endParaRPr lang="ru-RU" sz="2333" dirty="0"/>
          </a:p>
        </p:txBody>
      </p:sp>
      <p:graphicFrame>
        <p:nvGraphicFramePr>
          <p:cNvPr id="5" name="Content Placeholder 17"/>
          <p:cNvGraphicFramePr>
            <a:graphicFrameLocks/>
          </p:cNvGraphicFramePr>
          <p:nvPr>
            <p:extLst>
              <p:ext uri="{D42A27DB-BD31-4B8C-83A1-F6EECF244321}">
                <p14:modId xmlns:p14="http://schemas.microsoft.com/office/powerpoint/2010/main" val="788152036"/>
              </p:ext>
            </p:extLst>
          </p:nvPr>
        </p:nvGraphicFramePr>
        <p:xfrm>
          <a:off x="344619" y="782135"/>
          <a:ext cx="11258415" cy="283689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Content Placeholder 10"/>
          <p:cNvSpPr txBox="1">
            <a:spLocks/>
          </p:cNvSpPr>
          <p:nvPr/>
        </p:nvSpPr>
        <p:spPr>
          <a:xfrm>
            <a:off x="742528" y="3776952"/>
            <a:ext cx="3182598" cy="1845890"/>
          </a:xfrm>
          <a:prstGeom prst="rect">
            <a:avLst/>
          </a:prstGeom>
        </p:spPr>
        <p:txBody>
          <a:bodyPr vert="horz" wrap="square" lIns="149961" tIns="0" rIns="0" bIns="0" rtlCol="0" anchor="t" anchorCtr="0">
            <a:spAutoFit/>
          </a:bodyPr>
          <a:lstStyle>
            <a:defPPr>
              <a:defRPr lang="ru-RU"/>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670" indent="-285670">
              <a:buFont typeface="Wingdings" panose="05000000000000000000" pitchFamily="2" charset="2"/>
              <a:buChar char="§"/>
            </a:pPr>
            <a:endParaRPr lang="ru-RU" sz="2000" b="1" dirty="0" smtClean="0">
              <a:solidFill>
                <a:schemeClr val="tx1"/>
              </a:solidFill>
            </a:endParaRPr>
          </a:p>
          <a:p>
            <a:pPr marL="285670" indent="-285670">
              <a:buFont typeface="Wingdings" panose="05000000000000000000" pitchFamily="2" charset="2"/>
              <a:buChar char="§"/>
            </a:pPr>
            <a:r>
              <a:rPr lang="ru-RU" sz="2000" b="1" dirty="0" smtClean="0">
                <a:solidFill>
                  <a:schemeClr val="tx1"/>
                </a:solidFill>
              </a:rPr>
              <a:t>Средства разработки и тестирования ПО</a:t>
            </a:r>
          </a:p>
          <a:p>
            <a:pPr marL="285670" indent="-285670">
              <a:buFont typeface="Wingdings" panose="05000000000000000000" pitchFamily="2" charset="2"/>
              <a:buChar char="§"/>
            </a:pPr>
            <a:r>
              <a:rPr lang="ru-RU" sz="2000" b="1" dirty="0" smtClean="0">
                <a:solidFill>
                  <a:schemeClr val="tx1"/>
                </a:solidFill>
              </a:rPr>
              <a:t>ИТ-инфраструктура</a:t>
            </a:r>
          </a:p>
          <a:p>
            <a:pPr marL="285670" indent="-285670">
              <a:buFont typeface="Wingdings" panose="05000000000000000000" pitchFamily="2" charset="2"/>
              <a:buChar char="§"/>
            </a:pPr>
            <a:r>
              <a:rPr lang="ru-RU" sz="2000" b="1" dirty="0" smtClean="0">
                <a:solidFill>
                  <a:schemeClr val="tx1"/>
                </a:solidFill>
              </a:rPr>
              <a:t>Доступ в магазин приложений</a:t>
            </a:r>
            <a:endParaRPr lang="ru-RU" sz="1400" b="1" dirty="0">
              <a:solidFill>
                <a:schemeClr val="tx1"/>
              </a:solidFill>
            </a:endParaRPr>
          </a:p>
        </p:txBody>
      </p:sp>
      <p:sp>
        <p:nvSpPr>
          <p:cNvPr id="7" name="Content Placeholder 11"/>
          <p:cNvSpPr txBox="1">
            <a:spLocks/>
          </p:cNvSpPr>
          <p:nvPr/>
        </p:nvSpPr>
        <p:spPr>
          <a:xfrm>
            <a:off x="4407600" y="3776951"/>
            <a:ext cx="3182598" cy="830612"/>
          </a:xfrm>
          <a:prstGeom prst="rect">
            <a:avLst/>
          </a:prstGeom>
        </p:spPr>
        <p:txBody>
          <a:bodyPr vert="horz" wrap="square" lIns="209945" tIns="0" rIns="0" bIns="0" rtlCol="0" anchor="t" anchorCtr="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ru-RU" sz="1999" b="1" dirty="0" smtClean="0"/>
              <a:t>Денежные гранты на </a:t>
            </a:r>
            <a:r>
              <a:rPr lang="ru-RU" sz="1999" b="1" dirty="0" smtClean="0"/>
              <a:t>создание </a:t>
            </a:r>
            <a:r>
              <a:rPr lang="ru-RU" sz="1999" b="1" dirty="0" smtClean="0"/>
              <a:t>продукта до </a:t>
            </a:r>
            <a:r>
              <a:rPr lang="en-US" sz="1999" b="1" dirty="0" smtClean="0"/>
              <a:t>$100k</a:t>
            </a:r>
            <a:endParaRPr lang="ru-RU" sz="1999" b="1" dirty="0"/>
          </a:p>
        </p:txBody>
      </p:sp>
      <p:sp>
        <p:nvSpPr>
          <p:cNvPr id="8" name="Content Placeholder 12"/>
          <p:cNvSpPr txBox="1">
            <a:spLocks/>
          </p:cNvSpPr>
          <p:nvPr/>
        </p:nvSpPr>
        <p:spPr>
          <a:xfrm>
            <a:off x="8072671" y="3755943"/>
            <a:ext cx="3863955" cy="2690224"/>
          </a:xfrm>
          <a:prstGeom prst="rect">
            <a:avLst/>
          </a:prstGeom>
        </p:spPr>
        <p:txBody>
          <a:bodyPr vert="horz" wrap="square" lIns="119969" tIns="0" rIns="0" bIns="0" rtlCol="0" anchor="t" anchorCtr="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670" indent="-285670" fontAlgn="ctr">
              <a:buFont typeface="Wingdings" panose="05000000000000000000" pitchFamily="2" charset="2"/>
              <a:buChar char="§"/>
            </a:pPr>
            <a:endParaRPr lang="ru-RU" sz="1999" b="1" dirty="0" smtClean="0"/>
          </a:p>
          <a:p>
            <a:pPr marL="285670" indent="-285670" fontAlgn="ctr">
              <a:buFont typeface="Wingdings" panose="05000000000000000000" pitchFamily="2" charset="2"/>
              <a:buChar char="§"/>
            </a:pPr>
            <a:r>
              <a:rPr lang="ru-RU" sz="1999" b="1" dirty="0" smtClean="0"/>
              <a:t>$60</a:t>
            </a:r>
            <a:r>
              <a:rPr lang="en-US" sz="1999" b="1" dirty="0" smtClean="0"/>
              <a:t>k </a:t>
            </a:r>
            <a:r>
              <a:rPr lang="ru-RU" sz="1999" b="1" dirty="0" smtClean="0"/>
              <a:t>для Windows Azure</a:t>
            </a:r>
          </a:p>
          <a:p>
            <a:pPr marL="285670" indent="-285670" fontAlgn="ctr">
              <a:buFont typeface="Wingdings" panose="05000000000000000000" pitchFamily="2" charset="2"/>
              <a:buChar char="§"/>
            </a:pPr>
            <a:r>
              <a:rPr lang="ru-RU" sz="1999" b="1" dirty="0" smtClean="0"/>
              <a:t>Менторская помощь</a:t>
            </a:r>
          </a:p>
          <a:p>
            <a:pPr marL="285670" indent="-285670" fontAlgn="ctr">
              <a:buFont typeface="Wingdings" panose="05000000000000000000" pitchFamily="2" charset="2"/>
              <a:buChar char="§"/>
            </a:pPr>
            <a:r>
              <a:rPr lang="ru-RU" sz="1999" b="1" dirty="0" smtClean="0"/>
              <a:t>Технологический консалтинг</a:t>
            </a:r>
          </a:p>
          <a:p>
            <a:pPr marL="285670" indent="-285670" fontAlgn="ctr">
              <a:buFont typeface="Wingdings" panose="05000000000000000000" pitchFamily="2" charset="2"/>
              <a:buChar char="§"/>
            </a:pPr>
            <a:r>
              <a:rPr lang="ru-RU" sz="1999" b="1" dirty="0" smtClean="0"/>
              <a:t>Совместный маркетинг, </a:t>
            </a:r>
            <a:r>
              <a:rPr lang="en-US" sz="1999" b="1" dirty="0" smtClean="0"/>
              <a:t>PR</a:t>
            </a:r>
            <a:endParaRPr lang="ru-RU" sz="1999" b="1" dirty="0" smtClean="0"/>
          </a:p>
          <a:p>
            <a:endParaRPr lang="ru-RU" b="1" dirty="0"/>
          </a:p>
        </p:txBody>
      </p:sp>
      <p:sp>
        <p:nvSpPr>
          <p:cNvPr id="9" name="Rectangle 8"/>
          <p:cNvSpPr/>
          <p:nvPr/>
        </p:nvSpPr>
        <p:spPr>
          <a:xfrm>
            <a:off x="10727495" y="137540"/>
            <a:ext cx="1209131" cy="451342"/>
          </a:xfrm>
          <a:prstGeom prst="rect">
            <a:avLst/>
          </a:prstGeom>
        </p:spPr>
        <p:txBody>
          <a:bodyPr wrap="square">
            <a:spAutoFit/>
          </a:bodyPr>
          <a:lstStyle/>
          <a:p>
            <a:r>
              <a:rPr lang="en-US" sz="2333" dirty="0">
                <a:solidFill>
                  <a:schemeClr val="tx2"/>
                </a:solidFill>
                <a:latin typeface="+mj-lt"/>
              </a:rPr>
              <a:t>®</a:t>
            </a:r>
            <a:endParaRPr lang="ru-RU" sz="2333" dirty="0">
              <a:solidFill>
                <a:schemeClr val="tx2"/>
              </a:solidFill>
              <a:latin typeface="+mj-lt"/>
            </a:endParaRPr>
          </a:p>
        </p:txBody>
      </p:sp>
      <p:sp>
        <p:nvSpPr>
          <p:cNvPr id="10" name="Rectangle 9"/>
          <p:cNvSpPr/>
          <p:nvPr/>
        </p:nvSpPr>
        <p:spPr>
          <a:xfrm>
            <a:off x="7631872" y="139403"/>
            <a:ext cx="1209131" cy="451342"/>
          </a:xfrm>
          <a:prstGeom prst="rect">
            <a:avLst/>
          </a:prstGeom>
        </p:spPr>
        <p:txBody>
          <a:bodyPr wrap="square">
            <a:spAutoFit/>
          </a:bodyPr>
          <a:lstStyle/>
          <a:p>
            <a:r>
              <a:rPr lang="en-US" sz="2333" dirty="0">
                <a:solidFill>
                  <a:schemeClr val="tx2"/>
                </a:solidFill>
                <a:latin typeface="+mj-lt"/>
              </a:rPr>
              <a:t>®</a:t>
            </a:r>
            <a:endParaRPr lang="ru-RU" sz="2333" dirty="0">
              <a:solidFill>
                <a:schemeClr val="tx2"/>
              </a:solidFill>
              <a:latin typeface="+mj-lt"/>
            </a:endParaRPr>
          </a:p>
        </p:txBody>
      </p:sp>
    </p:spTree>
    <p:extLst>
      <p:ext uri="{BB962C8B-B14F-4D97-AF65-F5344CB8AC3E}">
        <p14:creationId xmlns:p14="http://schemas.microsoft.com/office/powerpoint/2010/main" val="165548492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55053" y="429381"/>
            <a:ext cx="10678643" cy="738472"/>
          </a:xfrm>
        </p:spPr>
        <p:txBody>
          <a:bodyPr/>
          <a:lstStyle/>
          <a:p>
            <a:r>
              <a:rPr lang="en-US" dirty="0" smtClean="0"/>
              <a:t>Microsoft Startup Accelerator</a:t>
            </a:r>
            <a:r>
              <a:rPr lang="ru-RU" dirty="0" smtClean="0"/>
              <a:t> – это:</a:t>
            </a:r>
            <a:endParaRPr lang="en-US" dirty="0"/>
          </a:p>
        </p:txBody>
      </p:sp>
      <p:sp>
        <p:nvSpPr>
          <p:cNvPr id="3" name="Text Placeholder 2"/>
          <p:cNvSpPr>
            <a:spLocks noGrp="1"/>
          </p:cNvSpPr>
          <p:nvPr>
            <p:ph sz="quarter" idx="11"/>
          </p:nvPr>
        </p:nvSpPr>
        <p:spPr>
          <a:xfrm>
            <a:off x="958865" y="1562670"/>
            <a:ext cx="10287325" cy="4615494"/>
          </a:xfrm>
        </p:spPr>
        <p:txBody>
          <a:bodyPr/>
          <a:lstStyle/>
          <a:p>
            <a:pPr marL="285670" indent="-285670" fontAlgn="ctr">
              <a:lnSpc>
                <a:spcPct val="100000"/>
              </a:lnSpc>
              <a:spcBef>
                <a:spcPts val="2499"/>
              </a:spcBef>
              <a:spcAft>
                <a:spcPts val="500"/>
              </a:spcAft>
              <a:buFont typeface="Wingdings" panose="05000000000000000000" pitchFamily="2" charset="2"/>
              <a:buChar char="§"/>
            </a:pPr>
            <a:r>
              <a:rPr lang="ru-RU" sz="3332" dirty="0"/>
              <a:t>Облачные гранты $60</a:t>
            </a:r>
            <a:r>
              <a:rPr lang="en-US" sz="3332" dirty="0"/>
              <a:t>k </a:t>
            </a:r>
            <a:r>
              <a:rPr lang="ru-RU" sz="3332" dirty="0"/>
              <a:t>для </a:t>
            </a:r>
            <a:r>
              <a:rPr lang="ru-RU" sz="3332" dirty="0" err="1"/>
              <a:t>Windows</a:t>
            </a:r>
            <a:r>
              <a:rPr lang="ru-RU" sz="3332" dirty="0"/>
              <a:t> Azure</a:t>
            </a:r>
          </a:p>
          <a:p>
            <a:pPr marL="285670" indent="-285670" fontAlgn="ctr">
              <a:lnSpc>
                <a:spcPct val="100000"/>
              </a:lnSpc>
              <a:spcBef>
                <a:spcPts val="2499"/>
              </a:spcBef>
              <a:spcAft>
                <a:spcPts val="500"/>
              </a:spcAft>
              <a:buFont typeface="Wingdings" panose="05000000000000000000" pitchFamily="2" charset="2"/>
              <a:buChar char="§"/>
            </a:pPr>
            <a:r>
              <a:rPr lang="ru-RU" sz="3332" dirty="0"/>
              <a:t>Совместный маркетинг, </a:t>
            </a:r>
            <a:r>
              <a:rPr lang="en-US" sz="3332" dirty="0"/>
              <a:t>PR</a:t>
            </a:r>
            <a:endParaRPr lang="ru-RU" sz="3332" dirty="0"/>
          </a:p>
          <a:p>
            <a:pPr marL="285670" indent="-285670" fontAlgn="ctr">
              <a:lnSpc>
                <a:spcPct val="100000"/>
              </a:lnSpc>
              <a:spcBef>
                <a:spcPts val="2499"/>
              </a:spcBef>
              <a:spcAft>
                <a:spcPts val="500"/>
              </a:spcAft>
              <a:buFont typeface="Wingdings" panose="05000000000000000000" pitchFamily="2" charset="2"/>
              <a:buChar char="§"/>
            </a:pPr>
            <a:r>
              <a:rPr lang="ru-RU" sz="3332" dirty="0"/>
              <a:t>Технологический консалтинг</a:t>
            </a:r>
          </a:p>
          <a:p>
            <a:pPr marL="285670" indent="-285670" fontAlgn="ctr">
              <a:lnSpc>
                <a:spcPct val="100000"/>
              </a:lnSpc>
              <a:spcBef>
                <a:spcPts val="2499"/>
              </a:spcBef>
              <a:spcAft>
                <a:spcPts val="500"/>
              </a:spcAft>
              <a:buFont typeface="Wingdings" panose="05000000000000000000" pitchFamily="2" charset="2"/>
              <a:buChar char="§"/>
            </a:pPr>
            <a:r>
              <a:rPr lang="en-US" sz="3332" dirty="0" err="1"/>
              <a:t>Поддержка</a:t>
            </a:r>
            <a:r>
              <a:rPr lang="en-US" sz="3332" dirty="0"/>
              <a:t> </a:t>
            </a:r>
            <a:r>
              <a:rPr lang="en-US" sz="3332" dirty="0" err="1"/>
              <a:t>развития</a:t>
            </a:r>
            <a:r>
              <a:rPr lang="en-US" sz="3332" dirty="0"/>
              <a:t> </a:t>
            </a:r>
            <a:r>
              <a:rPr lang="en-US" sz="3332" dirty="0" err="1"/>
              <a:t>бизнеса</a:t>
            </a:r>
            <a:r>
              <a:rPr lang="en-US" sz="3332" dirty="0"/>
              <a:t> </a:t>
            </a:r>
            <a:r>
              <a:rPr lang="ru-RU" sz="3332" dirty="0"/>
              <a:t>в России</a:t>
            </a:r>
          </a:p>
          <a:p>
            <a:pPr marL="285670" indent="-285670" fontAlgn="ctr">
              <a:lnSpc>
                <a:spcPct val="100000"/>
              </a:lnSpc>
              <a:spcBef>
                <a:spcPts val="2499"/>
              </a:spcBef>
              <a:spcAft>
                <a:spcPts val="500"/>
              </a:spcAft>
              <a:buFont typeface="Wingdings" panose="05000000000000000000" pitchFamily="2" charset="2"/>
              <a:buChar char="§"/>
            </a:pPr>
            <a:r>
              <a:rPr lang="ru-RU" sz="3332" dirty="0"/>
              <a:t>Помощь в планировании выхода на международный уровень</a:t>
            </a:r>
          </a:p>
        </p:txBody>
      </p:sp>
    </p:spTree>
    <p:extLst>
      <p:ext uri="{BB962C8B-B14F-4D97-AF65-F5344CB8AC3E}">
        <p14:creationId xmlns:p14="http://schemas.microsoft.com/office/powerpoint/2010/main" val="390272443"/>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dirty="0" smtClean="0"/>
              <a:t>Критерии отбора в программу</a:t>
            </a:r>
            <a:endParaRPr lang="en-US" dirty="0"/>
          </a:p>
        </p:txBody>
      </p:sp>
      <p:sp>
        <p:nvSpPr>
          <p:cNvPr id="3" name="Text Placeholder 2"/>
          <p:cNvSpPr>
            <a:spLocks noGrp="1"/>
          </p:cNvSpPr>
          <p:nvPr>
            <p:ph sz="quarter" idx="11"/>
          </p:nvPr>
        </p:nvSpPr>
        <p:spPr>
          <a:xfrm>
            <a:off x="1052588" y="1452223"/>
            <a:ext cx="10287325" cy="4615494"/>
          </a:xfrm>
        </p:spPr>
        <p:txBody>
          <a:bodyPr/>
          <a:lstStyle/>
          <a:p>
            <a:pPr marL="476117" indent="-476117">
              <a:lnSpc>
                <a:spcPct val="100000"/>
              </a:lnSpc>
              <a:spcBef>
                <a:spcPts val="3499"/>
              </a:spcBef>
              <a:spcAft>
                <a:spcPts val="500"/>
              </a:spcAft>
              <a:buFont typeface="Wingdings" panose="05000000000000000000" pitchFamily="2" charset="2"/>
              <a:buChar char="§"/>
            </a:pPr>
            <a:r>
              <a:rPr lang="ru-RU" sz="3332" dirty="0"/>
              <a:t>Продукт или сервис готов</a:t>
            </a:r>
          </a:p>
          <a:p>
            <a:pPr marL="476117" indent="-476117">
              <a:lnSpc>
                <a:spcPct val="100000"/>
              </a:lnSpc>
              <a:spcBef>
                <a:spcPts val="3499"/>
              </a:spcBef>
              <a:spcAft>
                <a:spcPts val="500"/>
              </a:spcAft>
              <a:buFont typeface="Wingdings" panose="05000000000000000000" pitchFamily="2" charset="2"/>
              <a:buChar char="§"/>
            </a:pPr>
            <a:r>
              <a:rPr lang="ru-RU" sz="3332" dirty="0"/>
              <a:t>Есть первые продажи </a:t>
            </a:r>
            <a:r>
              <a:rPr lang="ru-RU" sz="3332" dirty="0" smtClean="0"/>
              <a:t>или</a:t>
            </a:r>
            <a:r>
              <a:rPr lang="en-US" sz="3332" dirty="0" smtClean="0"/>
              <a:t> </a:t>
            </a:r>
            <a:r>
              <a:rPr lang="ru-RU" sz="3332" dirty="0" smtClean="0"/>
              <a:t>активный рост базы </a:t>
            </a:r>
            <a:r>
              <a:rPr lang="ru-RU" sz="3332" dirty="0"/>
              <a:t>пользователей</a:t>
            </a:r>
          </a:p>
          <a:p>
            <a:pPr marL="476117" indent="-476117">
              <a:lnSpc>
                <a:spcPct val="100000"/>
              </a:lnSpc>
              <a:spcBef>
                <a:spcPts val="3499"/>
              </a:spcBef>
              <a:spcAft>
                <a:spcPts val="500"/>
              </a:spcAft>
              <a:buFont typeface="Wingdings" panose="05000000000000000000" pitchFamily="2" charset="2"/>
              <a:buChar char="§"/>
            </a:pPr>
            <a:r>
              <a:rPr lang="ru-RU" sz="3332" dirty="0"/>
              <a:t>Начало монетизации планируется в течение 1 года</a:t>
            </a:r>
          </a:p>
          <a:p>
            <a:pPr marL="476117" indent="-476117">
              <a:lnSpc>
                <a:spcPct val="100000"/>
              </a:lnSpc>
              <a:spcBef>
                <a:spcPts val="3499"/>
              </a:spcBef>
              <a:spcAft>
                <a:spcPts val="500"/>
              </a:spcAft>
              <a:buFont typeface="Wingdings" panose="05000000000000000000" pitchFamily="2" charset="2"/>
              <a:buChar char="§"/>
            </a:pPr>
            <a:r>
              <a:rPr lang="ru-RU" sz="3332" dirty="0"/>
              <a:t>Или </a:t>
            </a:r>
            <a:r>
              <a:rPr lang="ru-RU" sz="3332" dirty="0" smtClean="0"/>
              <a:t>привлечены </a:t>
            </a:r>
            <a:r>
              <a:rPr lang="ru-RU" sz="3332" dirty="0"/>
              <a:t>инвестиции</a:t>
            </a:r>
            <a:endParaRPr lang="en-US" sz="3332" dirty="0"/>
          </a:p>
        </p:txBody>
      </p:sp>
      <p:sp>
        <p:nvSpPr>
          <p:cNvPr id="7" name="TextBox 6"/>
          <p:cNvSpPr txBox="1"/>
          <p:nvPr/>
        </p:nvSpPr>
        <p:spPr>
          <a:xfrm>
            <a:off x="5532130" y="6352135"/>
            <a:ext cx="6473637" cy="369204"/>
          </a:xfrm>
          <a:prstGeom prst="rect">
            <a:avLst/>
          </a:prstGeom>
          <a:noFill/>
        </p:spPr>
        <p:txBody>
          <a:bodyPr wrap="square" lIns="0" tIns="0" rIns="0" bIns="0" rtlCol="0">
            <a:spAutoFit/>
          </a:bodyPr>
          <a:lstStyle/>
          <a:p>
            <a:pPr>
              <a:lnSpc>
                <a:spcPct val="90000"/>
              </a:lnSpc>
              <a:spcBef>
                <a:spcPct val="20000"/>
              </a:spcBef>
              <a:buSzPct val="80000"/>
            </a:pPr>
            <a:r>
              <a:rPr lang="ru-RU" sz="2666" dirty="0">
                <a:gradFill>
                  <a:gsLst>
                    <a:gs pos="0">
                      <a:srgbClr val="292929">
                        <a:lumMod val="90000"/>
                        <a:lumOff val="10000"/>
                      </a:srgbClr>
                    </a:gs>
                    <a:gs pos="86000">
                      <a:srgbClr val="292929">
                        <a:lumMod val="90000"/>
                        <a:lumOff val="10000"/>
                      </a:srgbClr>
                    </a:gs>
                  </a:gsLst>
                  <a:lin ang="5400000" scaled="0"/>
                </a:gradFill>
              </a:rPr>
              <a:t>Заседание комитета ежеквартально</a:t>
            </a:r>
          </a:p>
        </p:txBody>
      </p:sp>
    </p:spTree>
    <p:extLst>
      <p:ext uri="{BB962C8B-B14F-4D97-AF65-F5344CB8AC3E}">
        <p14:creationId xmlns:p14="http://schemas.microsoft.com/office/powerpoint/2010/main" val="1918463571"/>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dirty="0" smtClean="0"/>
              <a:t>Компании в программе</a:t>
            </a:r>
            <a:endParaRPr lang="en-US" dirty="0"/>
          </a:p>
        </p:txBody>
      </p:sp>
      <p:graphicFrame>
        <p:nvGraphicFramePr>
          <p:cNvPr id="5" name="Diagram 4"/>
          <p:cNvGraphicFramePr/>
          <p:nvPr>
            <p:extLst/>
          </p:nvPr>
        </p:nvGraphicFramePr>
        <p:xfrm>
          <a:off x="958864" y="1346742"/>
          <a:ext cx="10774831" cy="124862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3"/>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9499623" y="2861877"/>
            <a:ext cx="2073644" cy="5320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4"/>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901067" y="3599730"/>
            <a:ext cx="2762056" cy="6077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310473" y="4619050"/>
            <a:ext cx="2451943" cy="632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8"/>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407199" y="5491113"/>
            <a:ext cx="1911718" cy="8964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9"/>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5548855" y="2708289"/>
            <a:ext cx="2280495" cy="1055182"/>
          </a:xfrm>
          <a:prstGeom prst="rect">
            <a:avLst/>
          </a:prstGeom>
        </p:spPr>
      </p:pic>
      <p:pic>
        <p:nvPicPr>
          <p:cNvPr id="11" name="Picture 10"/>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798732" y="5252638"/>
            <a:ext cx="1909199" cy="1239414"/>
          </a:xfrm>
          <a:prstGeom prst="rect">
            <a:avLst/>
          </a:prstGeom>
        </p:spPr>
      </p:pic>
      <p:pic>
        <p:nvPicPr>
          <p:cNvPr id="12" name="Picture 17" descr="COMDI — Вебинары, онлайн-трансляции">
            <a:hlinkClick r:id="rId14"/>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285684" y="4724933"/>
            <a:ext cx="2039490" cy="48770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0"/>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027163" y="3875141"/>
            <a:ext cx="1246530" cy="10374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Picture 2"/>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055053" y="5872345"/>
            <a:ext cx="1513341" cy="3783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 name="Picture 14"/>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6500706" y="3669099"/>
            <a:ext cx="1916041" cy="804300"/>
          </a:xfrm>
          <a:prstGeom prst="rect">
            <a:avLst/>
          </a:prstGeom>
        </p:spPr>
      </p:pic>
      <p:pic>
        <p:nvPicPr>
          <p:cNvPr id="16" name="Picture 15"/>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5650428" y="5592594"/>
            <a:ext cx="2686497" cy="452055"/>
          </a:xfrm>
          <a:prstGeom prst="rect">
            <a:avLst/>
          </a:prstGeom>
        </p:spPr>
      </p:pic>
      <p:sp>
        <p:nvSpPr>
          <p:cNvPr id="18" name="Title 1"/>
          <p:cNvSpPr txBox="1">
            <a:spLocks/>
          </p:cNvSpPr>
          <p:nvPr/>
        </p:nvSpPr>
        <p:spPr>
          <a:xfrm>
            <a:off x="1252053" y="4912627"/>
            <a:ext cx="2188307" cy="461473"/>
          </a:xfrm>
          <a:prstGeom prst="rect">
            <a:avLst/>
          </a:prstGeom>
        </p:spPr>
        <p:txBody>
          <a:bodyPr vert="horz" wrap="square" lIns="0" tIns="0" rIns="0" bIns="0" rtlCol="0" anchor="t">
            <a:spAutoFit/>
          </a:bodyPr>
          <a:lstStyle>
            <a:lvl1pPr algn="l" defTabSz="1096049" rtl="0" eaLnBrk="1" latinLnBrk="0" hangingPunct="1">
              <a:lnSpc>
                <a:spcPct val="90000"/>
              </a:lnSpc>
              <a:spcBef>
                <a:spcPct val="0"/>
              </a:spcBef>
              <a:buNone/>
              <a:defRPr lang="en-US" sz="6400" b="0" kern="1200" cap="none" spc="-120" baseline="0">
                <a:ln w="3175">
                  <a:noFill/>
                </a:ln>
                <a:gradFill flip="none" rotWithShape="1">
                  <a:gsLst>
                    <a:gs pos="0">
                      <a:srgbClr val="595959"/>
                    </a:gs>
                    <a:gs pos="86000">
                      <a:srgbClr val="595959"/>
                    </a:gs>
                  </a:gsLst>
                  <a:lin ang="5400000" scaled="0"/>
                  <a:tileRect/>
                </a:gradFill>
                <a:effectLst/>
                <a:latin typeface="Segoe UI Light" pitchFamily="34" charset="0"/>
                <a:ea typeface="+mn-ea"/>
                <a:cs typeface="Segoe UI Light" pitchFamily="34" charset="0"/>
              </a:defRPr>
            </a:lvl1pPr>
          </a:lstStyle>
          <a:p>
            <a:r>
              <a:rPr lang="en-US" sz="3332" b="1" dirty="0">
                <a:latin typeface="+mn-lt"/>
              </a:rPr>
              <a:t>BodyNova</a:t>
            </a:r>
            <a:endParaRPr lang="ru-RU" sz="3332" b="1" dirty="0">
              <a:latin typeface="+mn-lt"/>
            </a:endParaRPr>
          </a:p>
        </p:txBody>
      </p:sp>
      <p:pic>
        <p:nvPicPr>
          <p:cNvPr id="19" name="Picture 18"/>
          <p:cNvPicPr>
            <a:picLocks noChangeAspect="1"/>
          </p:cNvPicPr>
          <p:nvPr/>
        </p:nvPicPr>
        <p:blipFill>
          <a:blip r:embed="rId20"/>
          <a:stretch>
            <a:fillRect/>
          </a:stretch>
        </p:blipFill>
        <p:spPr>
          <a:xfrm>
            <a:off x="2804281" y="3529992"/>
            <a:ext cx="1746957" cy="487889"/>
          </a:xfrm>
          <a:prstGeom prst="rect">
            <a:avLst/>
          </a:prstGeom>
        </p:spPr>
      </p:pic>
      <p:pic>
        <p:nvPicPr>
          <p:cNvPr id="20" name="Picture 19"/>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1298724" y="2861876"/>
            <a:ext cx="2539339" cy="436449"/>
          </a:xfrm>
          <a:prstGeom prst="rect">
            <a:avLst/>
          </a:prstGeom>
        </p:spPr>
      </p:pic>
      <p:pic>
        <p:nvPicPr>
          <p:cNvPr id="21" name="Picture 20"/>
          <p:cNvPicPr>
            <a:picLocks noChangeAspect="1"/>
          </p:cNvPicPr>
          <p:nvPr/>
        </p:nvPicPr>
        <p:blipFill>
          <a:blip r:embed="rId22"/>
          <a:stretch>
            <a:fillRect/>
          </a:stretch>
        </p:blipFill>
        <p:spPr>
          <a:xfrm>
            <a:off x="2989836" y="4232748"/>
            <a:ext cx="1547409" cy="563416"/>
          </a:xfrm>
          <a:prstGeom prst="rect">
            <a:avLst/>
          </a:prstGeom>
        </p:spPr>
      </p:pic>
      <p:pic>
        <p:nvPicPr>
          <p:cNvPr id="22" name="Picture 21"/>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1458599" y="3504153"/>
            <a:ext cx="767822" cy="1220780"/>
          </a:xfrm>
          <a:prstGeom prst="rect">
            <a:avLst/>
          </a:prstGeom>
        </p:spPr>
      </p:pic>
    </p:spTree>
    <p:extLst>
      <p:ext uri="{BB962C8B-B14F-4D97-AF65-F5344CB8AC3E}">
        <p14:creationId xmlns:p14="http://schemas.microsoft.com/office/powerpoint/2010/main" val="3133113668"/>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98356" y="4836641"/>
            <a:ext cx="1804166" cy="13791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Content Placeholder 2"/>
          <p:cNvSpPr>
            <a:spLocks noGrp="1"/>
          </p:cNvSpPr>
          <p:nvPr>
            <p:ph idx="1"/>
          </p:nvPr>
        </p:nvSpPr>
        <p:spPr>
          <a:xfrm>
            <a:off x="2736044" y="1722441"/>
            <a:ext cx="8932081" cy="3847207"/>
          </a:xfrm>
        </p:spPr>
        <p:txBody>
          <a:bodyPr/>
          <a:lstStyle/>
          <a:p>
            <a:pPr marL="57150" indent="0">
              <a:buNone/>
            </a:pPr>
            <a:r>
              <a:rPr lang="ru-RU" sz="2000" b="1" dirty="0"/>
              <a:t>«Идеальный кандидат»</a:t>
            </a:r>
          </a:p>
          <a:p>
            <a:r>
              <a:rPr lang="ru-RU" sz="2000" dirty="0"/>
              <a:t>Компания - разработчик </a:t>
            </a:r>
            <a:r>
              <a:rPr lang="ru-RU" sz="2000" dirty="0" smtClean="0"/>
              <a:t>ПО </a:t>
            </a:r>
            <a:r>
              <a:rPr lang="ru-RU" sz="2000" dirty="0"/>
              <a:t>или интернет-сервиса, ориентированного на большой рынок (более $1млрд), а еще лучше – создает новую большую рыночную нишу (так называемые «подрывные» (</a:t>
            </a:r>
            <a:r>
              <a:rPr lang="en-US" sz="2000" dirty="0"/>
              <a:t>disruptive</a:t>
            </a:r>
            <a:r>
              <a:rPr lang="ru-RU" sz="2000" dirty="0"/>
              <a:t>) продукты и технологии) </a:t>
            </a:r>
          </a:p>
          <a:p>
            <a:r>
              <a:rPr lang="ru-RU" sz="2000" dirty="0"/>
              <a:t>К моменту подачи заявки компания имеет уже реализованный прототип и нуждается в финансировании для того, чтобы довести этот прототип до уровня коммерческого продукта</a:t>
            </a:r>
          </a:p>
          <a:p>
            <a:r>
              <a:rPr lang="ru-RU" sz="2000" dirty="0"/>
              <a:t>Есть понятный бизнес-план, понимание рынка, продукта, целевой аудитории, модели монетизации. Квалификация команды внушает экспертному жюри уверенность в том, что продукт будет реализован </a:t>
            </a:r>
          </a:p>
          <a:p>
            <a:r>
              <a:rPr lang="ru-RU" sz="2000" dirty="0"/>
              <a:t>И</a:t>
            </a:r>
            <a:r>
              <a:rPr lang="ru-RU" sz="2000" dirty="0" smtClean="0"/>
              <a:t>спользование </a:t>
            </a:r>
            <a:r>
              <a:rPr lang="ru-RU" sz="2000" dirty="0"/>
              <a:t>стратегических технологий M</a:t>
            </a:r>
            <a:r>
              <a:rPr lang="en-US" sz="2000" dirty="0" err="1"/>
              <a:t>icrosoft</a:t>
            </a:r>
            <a:r>
              <a:rPr lang="en-US" sz="2000" dirty="0"/>
              <a:t> </a:t>
            </a:r>
            <a:r>
              <a:rPr lang="ru-RU" sz="2000" dirty="0"/>
              <a:t>- Windows Azure, Windows 8 и </a:t>
            </a:r>
            <a:r>
              <a:rPr lang="en-US" sz="2000" dirty="0"/>
              <a:t>Windows Phone</a:t>
            </a:r>
            <a:endParaRPr lang="ru-RU" sz="2000" dirty="0"/>
          </a:p>
        </p:txBody>
      </p:sp>
      <p:sp>
        <p:nvSpPr>
          <p:cNvPr id="4" name="Title 3"/>
          <p:cNvSpPr>
            <a:spLocks noGrp="1"/>
          </p:cNvSpPr>
          <p:nvPr>
            <p:ph type="title"/>
          </p:nvPr>
        </p:nvSpPr>
        <p:spPr/>
        <p:txBody>
          <a:bodyPr>
            <a:normAutofit/>
          </a:bodyPr>
          <a:lstStyle/>
          <a:p>
            <a:r>
              <a:rPr lang="ru-RU" sz="4400" b="1" dirty="0"/>
              <a:t>Фонд посевного </a:t>
            </a:r>
            <a:r>
              <a:rPr lang="ru-RU" sz="4400" b="1" dirty="0" smtClean="0"/>
              <a:t>финансирования </a:t>
            </a:r>
            <a:r>
              <a:rPr lang="en-US" sz="4400" b="1" dirty="0" smtClean="0"/>
              <a:t>Microsoft</a:t>
            </a:r>
            <a:endParaRPr lang="ru-RU" sz="4400" b="1" dirty="0"/>
          </a:p>
        </p:txBody>
      </p:sp>
      <p:pic>
        <p:nvPicPr>
          <p:cNvPr id="614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21950" y="871664"/>
            <a:ext cx="1666875" cy="771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1949" y="1257427"/>
            <a:ext cx="1871536" cy="1871536"/>
          </a:xfrm>
          <a:prstGeom prst="rect">
            <a:avLst/>
          </a:prstGeom>
        </p:spPr>
      </p:pic>
    </p:spTree>
    <p:extLst>
      <p:ext uri="{BB962C8B-B14F-4D97-AF65-F5344CB8AC3E}">
        <p14:creationId xmlns:p14="http://schemas.microsoft.com/office/powerpoint/2010/main" val="10720203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98356" y="4836641"/>
            <a:ext cx="1804166" cy="13791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Content Placeholder 2"/>
          <p:cNvSpPr>
            <a:spLocks noGrp="1"/>
          </p:cNvSpPr>
          <p:nvPr>
            <p:ph idx="1"/>
          </p:nvPr>
        </p:nvSpPr>
        <p:spPr>
          <a:xfrm>
            <a:off x="607344" y="3788555"/>
            <a:ext cx="9868335" cy="2705356"/>
          </a:xfrm>
        </p:spPr>
        <p:txBody>
          <a:bodyPr/>
          <a:lstStyle/>
          <a:p>
            <a:pPr marL="457200" lvl="1" indent="0">
              <a:buNone/>
            </a:pPr>
            <a:r>
              <a:rPr lang="en-US" sz="2400" dirty="0">
                <a:solidFill>
                  <a:schemeClr val="tx1"/>
                </a:solidFill>
              </a:rPr>
              <a:t>3</a:t>
            </a:r>
            <a:r>
              <a:rPr lang="en-US" sz="2400" dirty="0"/>
              <a:t>2</a:t>
            </a:r>
            <a:r>
              <a:rPr lang="ru-RU" sz="2400" dirty="0">
                <a:solidFill>
                  <a:schemeClr val="tx1"/>
                </a:solidFill>
              </a:rPr>
              <a:t> </a:t>
            </a:r>
            <a:r>
              <a:rPr lang="ru-RU" sz="2400" dirty="0" smtClean="0">
                <a:solidFill>
                  <a:schemeClr val="tx1"/>
                </a:solidFill>
              </a:rPr>
              <a:t>российских</a:t>
            </a:r>
            <a:r>
              <a:rPr lang="en-US" sz="1800" dirty="0" smtClean="0"/>
              <a:t> </a:t>
            </a:r>
            <a:r>
              <a:rPr lang="ru-RU" sz="2400" dirty="0" smtClean="0">
                <a:solidFill>
                  <a:schemeClr val="tx1"/>
                </a:solidFill>
              </a:rPr>
              <a:t>стартапа  </a:t>
            </a:r>
            <a:r>
              <a:rPr lang="ru-RU" sz="2400" dirty="0">
                <a:solidFill>
                  <a:schemeClr val="tx1"/>
                </a:solidFill>
              </a:rPr>
              <a:t>уже получили </a:t>
            </a:r>
            <a:r>
              <a:rPr lang="ru-RU" sz="2400" dirty="0"/>
              <a:t>гранты</a:t>
            </a:r>
            <a:r>
              <a:rPr lang="en-US" sz="2400" dirty="0"/>
              <a:t> </a:t>
            </a:r>
            <a:r>
              <a:rPr lang="ru-RU" sz="2400" dirty="0"/>
              <a:t>на сумму около </a:t>
            </a:r>
            <a:r>
              <a:rPr lang="en-US" sz="2400" dirty="0"/>
              <a:t>$1.3M</a:t>
            </a:r>
            <a:r>
              <a:rPr lang="ru-RU" sz="2400" dirty="0">
                <a:solidFill>
                  <a:schemeClr val="tx1"/>
                </a:solidFill>
              </a:rPr>
              <a:t>: </a:t>
            </a:r>
          </a:p>
          <a:p>
            <a:pPr marL="457200" lvl="1" indent="0">
              <a:buNone/>
            </a:pPr>
            <a:r>
              <a:rPr lang="en-US" sz="1800" dirty="0" err="1">
                <a:solidFill>
                  <a:schemeClr val="tx1"/>
                </a:solidFill>
              </a:rPr>
              <a:t>ePythia</a:t>
            </a:r>
            <a:r>
              <a:rPr lang="en-US" sz="1800" dirty="0">
                <a:solidFill>
                  <a:schemeClr val="tx1"/>
                </a:solidFill>
              </a:rPr>
              <a:t>, </a:t>
            </a:r>
            <a:r>
              <a:rPr lang="en-US" sz="1800" dirty="0" err="1">
                <a:solidFill>
                  <a:schemeClr val="tx1"/>
                </a:solidFill>
              </a:rPr>
              <a:t>Wobot</a:t>
            </a:r>
            <a:r>
              <a:rPr lang="en-US" sz="1800" dirty="0">
                <a:solidFill>
                  <a:schemeClr val="tx1"/>
                </a:solidFill>
              </a:rPr>
              <a:t>, </a:t>
            </a:r>
            <a:r>
              <a:rPr lang="en-US" sz="1800" dirty="0" err="1">
                <a:solidFill>
                  <a:schemeClr val="tx1"/>
                </a:solidFill>
              </a:rPr>
              <a:t>ColorPen</a:t>
            </a:r>
            <a:r>
              <a:rPr lang="en-US" sz="1800" dirty="0">
                <a:solidFill>
                  <a:schemeClr val="tx1"/>
                </a:solidFill>
              </a:rPr>
              <a:t>, </a:t>
            </a:r>
            <a:r>
              <a:rPr lang="en-US" sz="1800" dirty="0" err="1">
                <a:solidFill>
                  <a:schemeClr val="tx1"/>
                </a:solidFill>
              </a:rPr>
              <a:t>PiratePay</a:t>
            </a:r>
            <a:r>
              <a:rPr lang="en-US" sz="1800" dirty="0">
                <a:solidFill>
                  <a:schemeClr val="tx1"/>
                </a:solidFill>
              </a:rPr>
              <a:t>, </a:t>
            </a:r>
            <a:r>
              <a:rPr lang="en-US" sz="1800" dirty="0" err="1">
                <a:solidFill>
                  <a:schemeClr val="tx1"/>
                </a:solidFill>
              </a:rPr>
              <a:t>Ajatix</a:t>
            </a:r>
            <a:r>
              <a:rPr lang="ru-RU" sz="1800" dirty="0">
                <a:solidFill>
                  <a:schemeClr val="tx1"/>
                </a:solidFill>
              </a:rPr>
              <a:t>, </a:t>
            </a:r>
            <a:r>
              <a:rPr lang="en-US" sz="1800" dirty="0">
                <a:solidFill>
                  <a:schemeClr val="tx1"/>
                </a:solidFill>
              </a:rPr>
              <a:t>SPEEREO, </a:t>
            </a:r>
            <a:r>
              <a:rPr lang="ru-RU" sz="1800" dirty="0">
                <a:solidFill>
                  <a:schemeClr val="tx1"/>
                </a:solidFill>
              </a:rPr>
              <a:t>BodyNova</a:t>
            </a:r>
            <a:r>
              <a:rPr lang="en-US" sz="1800" dirty="0">
                <a:solidFill>
                  <a:schemeClr val="tx1"/>
                </a:solidFill>
              </a:rPr>
              <a:t>,</a:t>
            </a:r>
            <a:r>
              <a:rPr lang="ru-RU" sz="1800" dirty="0">
                <a:solidFill>
                  <a:schemeClr val="tx1"/>
                </a:solidFill>
              </a:rPr>
              <a:t> ShopPoints</a:t>
            </a:r>
            <a:r>
              <a:rPr lang="en-US" sz="1800" dirty="0">
                <a:solidFill>
                  <a:schemeClr val="tx1"/>
                </a:solidFill>
              </a:rPr>
              <a:t>, Alpha Smart Systems, Cloud Health Care</a:t>
            </a:r>
            <a:r>
              <a:rPr lang="ru-RU" sz="1800" dirty="0"/>
              <a:t>, </a:t>
            </a:r>
            <a:r>
              <a:rPr lang="en-US" sz="1800" dirty="0" err="1"/>
              <a:t>ClipClockChoister</a:t>
            </a:r>
            <a:r>
              <a:rPr lang="ru-RU" sz="1800" dirty="0"/>
              <a:t>, </a:t>
            </a:r>
            <a:r>
              <a:rPr lang="en-US" sz="1800" dirty="0" err="1"/>
              <a:t>SportFort</a:t>
            </a:r>
            <a:r>
              <a:rPr lang="en-US" sz="1800" dirty="0"/>
              <a:t>, </a:t>
            </a:r>
            <a:r>
              <a:rPr lang="en-US" sz="1800" dirty="0" err="1"/>
              <a:t>MoosCool</a:t>
            </a:r>
            <a:r>
              <a:rPr lang="en-US" sz="1800" dirty="0"/>
              <a:t>, Car-Fin, </a:t>
            </a:r>
            <a:r>
              <a:rPr lang="en-US" sz="1800" dirty="0" err="1"/>
              <a:t>RealSpeaker</a:t>
            </a:r>
            <a:r>
              <a:rPr lang="en-US" sz="1800" dirty="0"/>
              <a:t>, </a:t>
            </a:r>
            <a:r>
              <a:rPr lang="en-US" sz="1800" dirty="0" err="1"/>
              <a:t>MD.Voice</a:t>
            </a:r>
            <a:r>
              <a:rPr lang="en-US" sz="1800" dirty="0"/>
              <a:t>, 10tracks, </a:t>
            </a:r>
            <a:r>
              <a:rPr lang="en-US" sz="1800" dirty="0" err="1"/>
              <a:t>Ubiq</a:t>
            </a:r>
            <a:r>
              <a:rPr lang="en-US" sz="1800" dirty="0"/>
              <a:t> Mobile </a:t>
            </a:r>
            <a:r>
              <a:rPr lang="ru-RU" sz="1800" dirty="0"/>
              <a:t> и др.</a:t>
            </a:r>
          </a:p>
          <a:p>
            <a:pPr marL="457200" lvl="1" indent="0">
              <a:buNone/>
            </a:pPr>
            <a:r>
              <a:rPr lang="ru-RU" sz="2400" dirty="0"/>
              <a:t>Прием заявок идет ежеквартально.</a:t>
            </a:r>
          </a:p>
        </p:txBody>
      </p:sp>
      <p:pic>
        <p:nvPicPr>
          <p:cNvPr id="5" name="Picture 6" descr="Description: http://filearchive.cnews.ru/img/cnews/2011/03/05/ms_e13f3.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35679" y="1263758"/>
            <a:ext cx="2160000" cy="18702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832006" y="5892621"/>
            <a:ext cx="7575488" cy="646331"/>
          </a:xfrm>
          <a:prstGeom prst="rect">
            <a:avLst/>
          </a:prstGeom>
          <a:ln>
            <a:solidFill>
              <a:srgbClr val="FF9900"/>
            </a:solidFill>
          </a:ln>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ru-RU" sz="2000" dirty="0">
                <a:cs typeface="Arial" pitchFamily="34" charset="0"/>
                <a:sym typeface="Arial" charset="0"/>
              </a:rPr>
              <a:t>Подробнее: </a:t>
            </a:r>
            <a:r>
              <a:rPr lang="ru-RU" sz="2000" dirty="0"/>
              <a:t> </a:t>
            </a:r>
            <a:r>
              <a:rPr lang="en-US" sz="3600" b="1" u="sng" dirty="0" smtClean="0">
                <a:hlinkClick r:id="rId5"/>
              </a:rPr>
              <a:t>ms-start.ru/</a:t>
            </a:r>
            <a:r>
              <a:rPr lang="en-US" sz="3600" b="1" u="sng" dirty="0" err="1" smtClean="0">
                <a:hlinkClick r:id="rId5"/>
              </a:rPr>
              <a:t>rusfund</a:t>
            </a:r>
            <a:r>
              <a:rPr lang="en-US" sz="3600" b="1" u="sng" dirty="0" smtClean="0"/>
              <a:t> </a:t>
            </a:r>
            <a:endParaRPr lang="ru-RU" sz="3600" b="1" u="sng" dirty="0"/>
          </a:p>
        </p:txBody>
      </p:sp>
      <p:pic>
        <p:nvPicPr>
          <p:cNvPr id="1026"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522522" y="1840385"/>
            <a:ext cx="1956099" cy="14886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itle 3"/>
          <p:cNvSpPr>
            <a:spLocks noGrp="1"/>
          </p:cNvSpPr>
          <p:nvPr>
            <p:ph type="title"/>
          </p:nvPr>
        </p:nvSpPr>
        <p:spPr>
          <a:xfrm>
            <a:off x="5619750" y="282042"/>
            <a:ext cx="11149013" cy="747897"/>
          </a:xfrm>
        </p:spPr>
        <p:txBody>
          <a:bodyPr>
            <a:normAutofit/>
          </a:bodyPr>
          <a:lstStyle/>
          <a:p>
            <a:r>
              <a:rPr lang="ru-RU" sz="3600" b="1" dirty="0"/>
              <a:t>Фонд посевного финансирования</a:t>
            </a:r>
          </a:p>
        </p:txBody>
      </p:sp>
      <p:pic>
        <p:nvPicPr>
          <p:cNvPr id="2" name="Picture 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07344" y="460227"/>
            <a:ext cx="4762500" cy="3105150"/>
          </a:xfrm>
          <a:prstGeom prst="rect">
            <a:avLst/>
          </a:prstGeom>
        </p:spPr>
      </p:pic>
    </p:spTree>
    <p:extLst>
      <p:ext uri="{BB962C8B-B14F-4D97-AF65-F5344CB8AC3E}">
        <p14:creationId xmlns:p14="http://schemas.microsoft.com/office/powerpoint/2010/main" val="108338121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Заголовок 2"/>
          <p:cNvSpPr txBox="1">
            <a:spLocks/>
          </p:cNvSpPr>
          <p:nvPr/>
        </p:nvSpPr>
        <p:spPr>
          <a:xfrm>
            <a:off x="4618111" y="933524"/>
            <a:ext cx="8361760" cy="567848"/>
          </a:xfrm>
          <a:prstGeom prst="rect">
            <a:avLst/>
          </a:prstGeom>
        </p:spPr>
        <p:txBody>
          <a:bodyPr/>
          <a:lstStyle>
            <a:lvl1pPr algn="l" defTabSz="1096049" rtl="0" eaLnBrk="1" latinLnBrk="0" hangingPunct="1">
              <a:lnSpc>
                <a:spcPct val="90000"/>
              </a:lnSpc>
              <a:spcBef>
                <a:spcPct val="0"/>
              </a:spcBef>
              <a:buNone/>
              <a:defRPr lang="en-US" sz="6600" b="0" kern="1200" cap="none" spc="-12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ru-RU" sz="4125" dirty="0">
                <a:solidFill>
                  <a:srgbClr val="FFFFFF"/>
                </a:solidFill>
              </a:rPr>
              <a:t>Изучайте и присоединяйтесь!</a:t>
            </a:r>
          </a:p>
        </p:txBody>
      </p:sp>
      <p:sp>
        <p:nvSpPr>
          <p:cNvPr id="9" name="Объект 4"/>
          <p:cNvSpPr txBox="1">
            <a:spLocks/>
          </p:cNvSpPr>
          <p:nvPr/>
        </p:nvSpPr>
        <p:spPr>
          <a:xfrm>
            <a:off x="8105825" y="4611973"/>
            <a:ext cx="4486269" cy="1012585"/>
          </a:xfrm>
          <a:prstGeom prst="rect">
            <a:avLst/>
          </a:prstGeom>
        </p:spPr>
        <p:txBody>
          <a:bodyPr vert="horz" wrap="square" lIns="0" tIns="0" rIns="0" bIns="0" rtlCol="0">
            <a:spAutoFit/>
          </a:bodyPr>
          <a:lstStyle>
            <a:lvl1pPr marL="551854" indent="-551854" algn="l" defTabSz="1096049" rtl="0" eaLnBrk="1" latinLnBrk="0" hangingPunct="1">
              <a:lnSpc>
                <a:spcPct val="90000"/>
              </a:lnSpc>
              <a:spcBef>
                <a:spcPct val="20000"/>
              </a:spcBef>
              <a:buSzPct val="80000"/>
              <a:buFont typeface="Arial" pitchFamily="34" charset="0"/>
              <a:buChar char="•"/>
              <a:defRPr sz="3800" kern="1200">
                <a:gradFill>
                  <a:gsLst>
                    <a:gs pos="0">
                      <a:srgbClr val="595959"/>
                    </a:gs>
                    <a:gs pos="86000">
                      <a:srgbClr val="595959"/>
                    </a:gs>
                  </a:gsLst>
                  <a:lin ang="5400000" scaled="0"/>
                </a:gradFill>
                <a:latin typeface="+mn-lt"/>
                <a:ea typeface="+mn-ea"/>
                <a:cs typeface="+mn-cs"/>
              </a:defRPr>
            </a:lvl1pPr>
            <a:lvl2pPr marL="1025686" indent="-473832" algn="l" defTabSz="1096049" rtl="0" eaLnBrk="1" latinLnBrk="0" hangingPunct="1">
              <a:lnSpc>
                <a:spcPct val="90000"/>
              </a:lnSpc>
              <a:spcBef>
                <a:spcPct val="20000"/>
              </a:spcBef>
              <a:buSzPct val="80000"/>
              <a:buFont typeface="Arial" pitchFamily="34" charset="0"/>
              <a:buChar char="•"/>
              <a:defRPr sz="3400" kern="1200">
                <a:gradFill>
                  <a:gsLst>
                    <a:gs pos="0">
                      <a:srgbClr val="595959"/>
                    </a:gs>
                    <a:gs pos="86000">
                      <a:srgbClr val="595959"/>
                    </a:gs>
                  </a:gsLst>
                  <a:lin ang="5400000" scaled="0"/>
                </a:gradFill>
                <a:latin typeface="+mn-lt"/>
                <a:ea typeface="+mn-ea"/>
                <a:cs typeface="+mn-cs"/>
              </a:defRPr>
            </a:lvl2pPr>
            <a:lvl3pPr marL="1509032" indent="-483357" algn="l" defTabSz="1096049" rtl="0" eaLnBrk="1" latinLnBrk="0" hangingPunct="1">
              <a:lnSpc>
                <a:spcPct val="90000"/>
              </a:lnSpc>
              <a:spcBef>
                <a:spcPct val="20000"/>
              </a:spcBef>
              <a:buSzPct val="80000"/>
              <a:buFont typeface="Arial" pitchFamily="34" charset="0"/>
              <a:buChar char="•"/>
              <a:defRPr sz="2900" kern="1200">
                <a:gradFill>
                  <a:gsLst>
                    <a:gs pos="0">
                      <a:srgbClr val="595959"/>
                    </a:gs>
                    <a:gs pos="86000">
                      <a:srgbClr val="595959"/>
                    </a:gs>
                  </a:gsLst>
                  <a:lin ang="5400000" scaled="0"/>
                </a:gradFill>
                <a:latin typeface="+mn-lt"/>
                <a:ea typeface="+mn-ea"/>
                <a:cs typeface="+mn-cs"/>
              </a:defRPr>
            </a:lvl3pPr>
            <a:lvl4pPr marL="1923875" indent="-414836" algn="l" defTabSz="1096049"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4pPr>
            <a:lvl5pPr marL="2327301" indent="-403423" algn="l" defTabSz="1096049"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5pPr>
            <a:lvl6pPr marL="3014140" indent="-274012" algn="l" defTabSz="1096049"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62166" indent="-274012" algn="l" defTabSz="1096049"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110191" indent="-274012" algn="l" defTabSz="1096049"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58221" indent="-274012" algn="l" defTabSz="1096049"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0" indent="0">
              <a:buNone/>
            </a:pPr>
            <a:r>
              <a:rPr lang="en-US" sz="1750" dirty="0" err="1" smtClean="0">
                <a:solidFill>
                  <a:srgbClr val="FFFFFF"/>
                </a:solidFill>
                <a:latin typeface="Segoe UI Light" pitchFamily="34" charset="0"/>
              </a:rPr>
              <a:t>Центр</a:t>
            </a:r>
            <a:r>
              <a:rPr lang="en-US" sz="1750" dirty="0" smtClean="0">
                <a:solidFill>
                  <a:srgbClr val="FFFFFF"/>
                </a:solidFill>
                <a:latin typeface="Segoe UI Light" pitchFamily="34" charset="0"/>
              </a:rPr>
              <a:t> </a:t>
            </a:r>
            <a:r>
              <a:rPr lang="en-US" sz="1750" dirty="0" err="1">
                <a:solidFill>
                  <a:srgbClr val="FFFFFF"/>
                </a:solidFill>
                <a:latin typeface="Segoe UI Light" pitchFamily="34" charset="0"/>
              </a:rPr>
              <a:t>разработки</a:t>
            </a:r>
            <a:r>
              <a:rPr lang="en-US" sz="1750" dirty="0">
                <a:solidFill>
                  <a:srgbClr val="FFFFFF"/>
                </a:solidFill>
                <a:latin typeface="Segoe UI Light" pitchFamily="34" charset="0"/>
              </a:rPr>
              <a:t> </a:t>
            </a:r>
          </a:p>
          <a:p>
            <a:pPr marL="0" indent="0">
              <a:buNone/>
            </a:pPr>
            <a:r>
              <a:rPr lang="en-US" sz="2800" b="1" u="sng" dirty="0">
                <a:solidFill>
                  <a:srgbClr val="FFFFFF"/>
                </a:solidFill>
                <a:latin typeface="Segoe UI Light" pitchFamily="34" charset="0"/>
              </a:rPr>
              <a:t>azurehub.ru </a:t>
            </a:r>
          </a:p>
          <a:p>
            <a:endParaRPr lang="en-US" sz="1750" dirty="0">
              <a:solidFill>
                <a:srgbClr val="FFFFFF"/>
              </a:solidFill>
              <a:latin typeface="Segoe Light" pitchFamily="34" charset="0"/>
            </a:endParaRPr>
          </a:p>
        </p:txBody>
      </p:sp>
      <p:pic>
        <p:nvPicPr>
          <p:cNvPr id="10" name="Picture 6"/>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stretch>
            <a:fillRect/>
          </a:stretch>
        </p:blipFill>
        <p:spPr bwMode="auto">
          <a:xfrm>
            <a:off x="1033372" y="5560297"/>
            <a:ext cx="922079" cy="8639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3" descr="C:\Users\akokin\Pictures\microsoft-bizspark-logo.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32479" y="2004831"/>
            <a:ext cx="1021649" cy="1147414"/>
          </a:xfrm>
          <a:prstGeom prst="rect">
            <a:avLst/>
          </a:prstGeom>
          <a:effectLst/>
          <a:extLst>
            <a:ext uri="{909E8E84-426E-40DD-AFC4-6F175D3DCCD1}">
              <a14:hiddenFill xmlns:a14="http://schemas.microsoft.com/office/drawing/2010/main">
                <a:solidFill>
                  <a:srgbClr val="FFFFFF"/>
                </a:solidFill>
              </a14:hiddenFill>
            </a:ext>
          </a:extLst>
        </p:spPr>
      </p:pic>
      <p:sp>
        <p:nvSpPr>
          <p:cNvPr id="13" name="Rectangle 12"/>
          <p:cNvSpPr/>
          <p:nvPr/>
        </p:nvSpPr>
        <p:spPr>
          <a:xfrm>
            <a:off x="3037516" y="16416"/>
            <a:ext cx="6956329" cy="1015663"/>
          </a:xfrm>
          <a:prstGeom prst="rect">
            <a:avLst/>
          </a:prstGeom>
        </p:spPr>
        <p:txBody>
          <a:bodyPr wrap="square">
            <a:spAutoFit/>
          </a:bodyPr>
          <a:lstStyle/>
          <a:p>
            <a:r>
              <a:rPr lang="ru-RU" sz="6000" dirty="0">
                <a:solidFill>
                  <a:schemeClr val="bg1"/>
                </a:solidFill>
                <a:latin typeface="Segoe Light" pitchFamily="34" charset="0"/>
              </a:rPr>
              <a:t>Полезные  ресурсы</a:t>
            </a:r>
            <a:endParaRPr lang="en-US" sz="6000" dirty="0">
              <a:solidFill>
                <a:schemeClr val="bg1"/>
              </a:solidFill>
              <a:latin typeface="Segoe Light" pitchFamily="34" charset="0"/>
            </a:endParaRPr>
          </a:p>
        </p:txBody>
      </p:sp>
      <p:pic>
        <p:nvPicPr>
          <p:cNvPr id="14" name="Picture 2" descr="http://www.apse.org/images/fb.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071606" y="3555726"/>
            <a:ext cx="1148940" cy="110163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New Twitter Logo"/>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575558" y="2578538"/>
            <a:ext cx="1223433" cy="843557"/>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p:cNvSpPr txBox="1"/>
          <p:nvPr/>
        </p:nvSpPr>
        <p:spPr>
          <a:xfrm>
            <a:off x="4279790" y="2035719"/>
            <a:ext cx="2461956" cy="1261884"/>
          </a:xfrm>
          <a:prstGeom prst="rect">
            <a:avLst/>
          </a:prstGeom>
          <a:noFill/>
        </p:spPr>
        <p:txBody>
          <a:bodyPr wrap="none" lIns="0" tIns="0" rIns="0" bIns="0" rtlCol="0">
            <a:spAutoFit/>
          </a:bodyPr>
          <a:lstStyle/>
          <a:p>
            <a:r>
              <a:rPr lang="en-US" sz="4000" b="1" dirty="0" smtClean="0">
                <a:solidFill>
                  <a:srgbClr val="FFFFFF"/>
                </a:solidFill>
                <a:latin typeface="Segoe Light" pitchFamily="34" charset="0"/>
              </a:rPr>
              <a:t>ms-start.ru</a:t>
            </a:r>
            <a:endParaRPr lang="ru-RU" sz="2000" b="1" dirty="0">
              <a:solidFill>
                <a:srgbClr val="FFFFFF"/>
              </a:solidFill>
              <a:latin typeface="Segoe Light" pitchFamily="34" charset="0"/>
            </a:endParaRPr>
          </a:p>
          <a:p>
            <a:r>
              <a:rPr lang="en-US" sz="2000" b="1" u="sng" dirty="0">
                <a:solidFill>
                  <a:schemeClr val="bg1"/>
                </a:solidFill>
                <a:latin typeface="Segoe Light" pitchFamily="34" charset="0"/>
              </a:rPr>
              <a:t>rustart@microsoft.com</a:t>
            </a:r>
            <a:endParaRPr lang="ru-RU" sz="2000" b="1" u="sng" dirty="0">
              <a:solidFill>
                <a:schemeClr val="bg1"/>
              </a:solidFill>
              <a:latin typeface="Segoe Light" pitchFamily="34" charset="0"/>
            </a:endParaRPr>
          </a:p>
          <a:p>
            <a:pPr marL="460375" indent="-460375">
              <a:lnSpc>
                <a:spcPct val="90000"/>
              </a:lnSpc>
              <a:spcBef>
                <a:spcPct val="20000"/>
              </a:spcBef>
              <a:buSzPct val="80000"/>
              <a:buBlip>
                <a:blip r:embed="rId7"/>
              </a:buBlip>
            </a:pPr>
            <a:endParaRPr lang="ru-RU" sz="2000" dirty="0">
              <a:gradFill>
                <a:gsLst>
                  <a:gs pos="0">
                    <a:srgbClr val="292929">
                      <a:lumMod val="90000"/>
                      <a:lumOff val="10000"/>
                    </a:srgbClr>
                  </a:gs>
                  <a:gs pos="86000">
                    <a:srgbClr val="292929">
                      <a:lumMod val="90000"/>
                      <a:lumOff val="10000"/>
                    </a:srgbClr>
                  </a:gs>
                </a:gsLst>
                <a:lin ang="5400000" scaled="0"/>
              </a:gradFill>
            </a:endParaRPr>
          </a:p>
        </p:txBody>
      </p:sp>
      <p:pic>
        <p:nvPicPr>
          <p:cNvPr id="17" name="Picture 5"/>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741746" y="4571380"/>
            <a:ext cx="1105875" cy="10937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 name="Picture 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07219" y="1053202"/>
            <a:ext cx="2537017" cy="3008902"/>
          </a:xfrm>
          <a:prstGeom prst="rect">
            <a:avLst/>
          </a:prstGeom>
        </p:spPr>
      </p:pic>
      <p:sp>
        <p:nvSpPr>
          <p:cNvPr id="4" name="TextBox 3"/>
          <p:cNvSpPr txBox="1"/>
          <p:nvPr/>
        </p:nvSpPr>
        <p:spPr>
          <a:xfrm>
            <a:off x="2084553" y="5479289"/>
            <a:ext cx="3854260" cy="1631216"/>
          </a:xfrm>
          <a:prstGeom prst="rect">
            <a:avLst/>
          </a:prstGeom>
          <a:noFill/>
        </p:spPr>
        <p:txBody>
          <a:bodyPr wrap="square" lIns="0" tIns="0" rIns="0" bIns="0" rtlCol="0">
            <a:spAutoFit/>
          </a:bodyPr>
          <a:lstStyle/>
          <a:p>
            <a:r>
              <a:rPr lang="ru-RU" sz="2000" dirty="0">
                <a:solidFill>
                  <a:srgbClr val="FFFFFF"/>
                </a:solidFill>
                <a:latin typeface="Segoe UI Light" pitchFamily="34" charset="0"/>
              </a:rPr>
              <a:t>Контактный емейл для всех </a:t>
            </a:r>
            <a:endParaRPr lang="en-US" sz="2000" dirty="0" smtClean="0">
              <a:solidFill>
                <a:srgbClr val="FFFFFF"/>
              </a:solidFill>
              <a:latin typeface="Segoe UI Light" pitchFamily="34" charset="0"/>
            </a:endParaRPr>
          </a:p>
          <a:p>
            <a:r>
              <a:rPr lang="ru-RU" sz="2000" dirty="0" smtClean="0">
                <a:solidFill>
                  <a:srgbClr val="FFFFFF"/>
                </a:solidFill>
                <a:latin typeface="Segoe UI Light" pitchFamily="34" charset="0"/>
              </a:rPr>
              <a:t>вопросов </a:t>
            </a:r>
            <a:r>
              <a:rPr lang="ru-RU" sz="2000" dirty="0">
                <a:solidFill>
                  <a:srgbClr val="FFFFFF"/>
                </a:solidFill>
                <a:latin typeface="Segoe UI Light" pitchFamily="34" charset="0"/>
              </a:rPr>
              <a:t>по</a:t>
            </a:r>
            <a:r>
              <a:rPr lang="en-US" sz="2000" dirty="0">
                <a:solidFill>
                  <a:srgbClr val="FFFFFF"/>
                </a:solidFill>
                <a:latin typeface="Segoe UI Light" pitchFamily="34" charset="0"/>
              </a:rPr>
              <a:t> Windows Azure</a:t>
            </a:r>
          </a:p>
          <a:p>
            <a:r>
              <a:rPr lang="en-US" b="1" u="sng" dirty="0">
                <a:solidFill>
                  <a:srgbClr val="FFFFFF"/>
                </a:solidFill>
                <a:latin typeface="Segoe UI Light" pitchFamily="34" charset="0"/>
              </a:rPr>
              <a:t>AzureRus@microsoft.com</a:t>
            </a:r>
            <a:endParaRPr lang="ru-RU" b="1" u="sng" dirty="0">
              <a:solidFill>
                <a:srgbClr val="FFFFFF"/>
              </a:solidFill>
              <a:latin typeface="Segoe UI Light" pitchFamily="34" charset="0"/>
            </a:endParaRPr>
          </a:p>
          <a:p>
            <a:endParaRPr lang="en-US" sz="2000" dirty="0">
              <a:solidFill>
                <a:srgbClr val="FFFFFF"/>
              </a:solidFill>
            </a:endParaRPr>
          </a:p>
          <a:p>
            <a:pPr marL="460375" indent="-460375">
              <a:lnSpc>
                <a:spcPct val="90000"/>
              </a:lnSpc>
              <a:spcBef>
                <a:spcPct val="20000"/>
              </a:spcBef>
              <a:buSzPct val="80000"/>
              <a:buBlip>
                <a:blip r:embed="rId7"/>
              </a:buBlip>
            </a:pPr>
            <a:endParaRPr lang="ru-RU" sz="2000" dirty="0">
              <a:gradFill>
                <a:gsLst>
                  <a:gs pos="0">
                    <a:srgbClr val="292929">
                      <a:lumMod val="90000"/>
                      <a:lumOff val="10000"/>
                    </a:srgbClr>
                  </a:gs>
                  <a:gs pos="86000">
                    <a:srgbClr val="292929">
                      <a:lumMod val="90000"/>
                      <a:lumOff val="10000"/>
                    </a:srgbClr>
                  </a:gs>
                </a:gsLst>
                <a:lin ang="5400000" scaled="0"/>
              </a:gradFill>
            </a:endParaRPr>
          </a:p>
        </p:txBody>
      </p:sp>
      <p:sp>
        <p:nvSpPr>
          <p:cNvPr id="5" name="TextBox 4"/>
          <p:cNvSpPr txBox="1"/>
          <p:nvPr/>
        </p:nvSpPr>
        <p:spPr>
          <a:xfrm>
            <a:off x="4328789" y="3672326"/>
            <a:ext cx="3368871" cy="954107"/>
          </a:xfrm>
          <a:prstGeom prst="rect">
            <a:avLst/>
          </a:prstGeom>
          <a:noFill/>
        </p:spPr>
        <p:txBody>
          <a:bodyPr wrap="none" lIns="0" tIns="0" rIns="0" bIns="0" rtlCol="0">
            <a:spAutoFit/>
          </a:bodyPr>
          <a:lstStyle/>
          <a:p>
            <a:r>
              <a:rPr lang="ru-RU" sz="2000" dirty="0">
                <a:solidFill>
                  <a:srgbClr val="FFFFFF"/>
                </a:solidFill>
                <a:latin typeface="Segoe Light" pitchFamily="34" charset="0"/>
              </a:rPr>
              <a:t>Сообщество</a:t>
            </a:r>
            <a:r>
              <a:rPr lang="en-US" sz="2000" dirty="0">
                <a:solidFill>
                  <a:srgbClr val="FFFFFF"/>
                </a:solidFill>
                <a:latin typeface="Segoe Light" pitchFamily="34" charset="0"/>
              </a:rPr>
              <a:t> </a:t>
            </a:r>
            <a:r>
              <a:rPr lang="ru-RU" sz="2000" dirty="0">
                <a:solidFill>
                  <a:srgbClr val="FFFFFF"/>
                </a:solidFill>
                <a:latin typeface="Segoe Light" pitchFamily="34" charset="0"/>
              </a:rPr>
              <a:t>пользователей</a:t>
            </a:r>
            <a:endParaRPr lang="en-US" sz="2000" dirty="0">
              <a:solidFill>
                <a:srgbClr val="FFFFFF"/>
              </a:solidFill>
              <a:latin typeface="Segoe Light" pitchFamily="34" charset="0"/>
            </a:endParaRPr>
          </a:p>
          <a:p>
            <a:r>
              <a:rPr lang="en-US" sz="2000" b="1" u="sng" dirty="0">
                <a:solidFill>
                  <a:srgbClr val="FFFFFF"/>
                </a:solidFill>
                <a:latin typeface="Segoe Light" pitchFamily="34" charset="0"/>
              </a:rPr>
              <a:t>facebook.com/groups/</a:t>
            </a:r>
            <a:r>
              <a:rPr lang="en-US" sz="2000" b="1" u="sng" dirty="0" err="1">
                <a:solidFill>
                  <a:srgbClr val="FFFFFF"/>
                </a:solidFill>
                <a:latin typeface="Segoe Light" pitchFamily="34" charset="0"/>
              </a:rPr>
              <a:t>azurerus</a:t>
            </a:r>
            <a:endParaRPr lang="en-US" sz="2000" b="1" u="sng" dirty="0">
              <a:solidFill>
                <a:srgbClr val="FFFFFF"/>
              </a:solidFill>
              <a:latin typeface="Segoe Light" pitchFamily="34" charset="0"/>
            </a:endParaRPr>
          </a:p>
          <a:p>
            <a:pPr>
              <a:lnSpc>
                <a:spcPct val="90000"/>
              </a:lnSpc>
              <a:spcBef>
                <a:spcPct val="20000"/>
              </a:spcBef>
              <a:buSzPct val="80000"/>
            </a:pPr>
            <a:endParaRPr lang="ru-RU" sz="2000" dirty="0">
              <a:gradFill>
                <a:gsLst>
                  <a:gs pos="0">
                    <a:srgbClr val="292929">
                      <a:lumMod val="90000"/>
                      <a:lumOff val="10000"/>
                    </a:srgbClr>
                  </a:gs>
                  <a:gs pos="86000">
                    <a:srgbClr val="292929">
                      <a:lumMod val="90000"/>
                      <a:lumOff val="10000"/>
                    </a:srgbClr>
                  </a:gs>
                </a:gsLst>
                <a:lin ang="5400000" scaled="0"/>
              </a:gradFill>
            </a:endParaRPr>
          </a:p>
        </p:txBody>
      </p:sp>
      <p:sp>
        <p:nvSpPr>
          <p:cNvPr id="6" name="TextBox 5"/>
          <p:cNvSpPr txBox="1"/>
          <p:nvPr/>
        </p:nvSpPr>
        <p:spPr>
          <a:xfrm>
            <a:off x="9017682" y="2293842"/>
            <a:ext cx="2205732" cy="1261884"/>
          </a:xfrm>
          <a:prstGeom prst="rect">
            <a:avLst/>
          </a:prstGeom>
          <a:noFill/>
        </p:spPr>
        <p:txBody>
          <a:bodyPr wrap="none" lIns="0" tIns="0" rIns="0" bIns="0" rtlCol="0">
            <a:spAutoFit/>
          </a:bodyPr>
          <a:lstStyle/>
          <a:p>
            <a:endParaRPr lang="ru-RU" sz="2000" dirty="0">
              <a:solidFill>
                <a:srgbClr val="FFFFFF"/>
              </a:solidFill>
              <a:latin typeface="Segoe Light" pitchFamily="34" charset="0"/>
            </a:endParaRPr>
          </a:p>
          <a:p>
            <a:r>
              <a:rPr lang="ru-RU" sz="2000" dirty="0">
                <a:solidFill>
                  <a:srgbClr val="FFFFFF"/>
                </a:solidFill>
                <a:latin typeface="Segoe Light" pitchFamily="34" charset="0"/>
              </a:rPr>
              <a:t>Последние новости</a:t>
            </a:r>
          </a:p>
          <a:p>
            <a:r>
              <a:rPr lang="en-US" sz="2000" b="1" u="sng" dirty="0">
                <a:solidFill>
                  <a:srgbClr val="FFFFFF"/>
                </a:solidFill>
                <a:latin typeface="Segoe Light" pitchFamily="34" charset="0"/>
              </a:rPr>
              <a:t>@</a:t>
            </a:r>
            <a:r>
              <a:rPr lang="en-US" sz="2000" b="1" u="sng" dirty="0" err="1">
                <a:solidFill>
                  <a:srgbClr val="FFFFFF"/>
                </a:solidFill>
                <a:latin typeface="Segoe Light" pitchFamily="34" charset="0"/>
              </a:rPr>
              <a:t>windowsazure_ru</a:t>
            </a:r>
            <a:endParaRPr lang="en-US" sz="2000" b="1" u="sng" dirty="0">
              <a:solidFill>
                <a:srgbClr val="FFFFFF"/>
              </a:solidFill>
              <a:latin typeface="Segoe Light" pitchFamily="34" charset="0"/>
            </a:endParaRPr>
          </a:p>
          <a:p>
            <a:pPr marL="460375" indent="-460375">
              <a:lnSpc>
                <a:spcPct val="90000"/>
              </a:lnSpc>
              <a:spcBef>
                <a:spcPct val="20000"/>
              </a:spcBef>
              <a:buSzPct val="80000"/>
              <a:buBlip>
                <a:blip r:embed="rId7"/>
              </a:buBlip>
            </a:pPr>
            <a:endParaRPr lang="ru-RU" sz="2000" dirty="0">
              <a:gradFill>
                <a:gsLst>
                  <a:gs pos="0">
                    <a:srgbClr val="292929">
                      <a:lumMod val="90000"/>
                      <a:lumOff val="10000"/>
                    </a:srgbClr>
                  </a:gs>
                  <a:gs pos="86000">
                    <a:srgbClr val="292929">
                      <a:lumMod val="90000"/>
                      <a:lumOff val="10000"/>
                    </a:srgbClr>
                  </a:gs>
                </a:gsLst>
                <a:lin ang="5400000" scaled="0"/>
              </a:gradFill>
            </a:endParaRPr>
          </a:p>
        </p:txBody>
      </p:sp>
    </p:spTree>
    <p:extLst>
      <p:ext uri="{BB962C8B-B14F-4D97-AF65-F5344CB8AC3E}">
        <p14:creationId xmlns:p14="http://schemas.microsoft.com/office/powerpoint/2010/main" val="2587841002"/>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dirty="0" smtClean="0"/>
              <a:t>Содержание</a:t>
            </a:r>
            <a:endParaRPr lang="en-US" dirty="0"/>
          </a:p>
        </p:txBody>
      </p:sp>
      <p:sp>
        <p:nvSpPr>
          <p:cNvPr id="5" name="Content Placeholder 4"/>
          <p:cNvSpPr>
            <a:spLocks noGrp="1"/>
          </p:cNvSpPr>
          <p:nvPr>
            <p:ph type="body" sz="quarter" idx="11"/>
          </p:nvPr>
        </p:nvSpPr>
        <p:spPr>
          <a:xfrm>
            <a:off x="3473803" y="2624928"/>
            <a:ext cx="7397397" cy="2714589"/>
          </a:xfrm>
        </p:spPr>
        <p:txBody>
          <a:bodyPr/>
          <a:lstStyle/>
          <a:p>
            <a:pPr lvl="0"/>
            <a:r>
              <a:rPr lang="ru-RU" sz="3200" dirty="0" smtClean="0"/>
              <a:t>Облако </a:t>
            </a:r>
            <a:r>
              <a:rPr lang="en-US" sz="3200" dirty="0" smtClean="0"/>
              <a:t>Windows Azure </a:t>
            </a:r>
          </a:p>
          <a:p>
            <a:pPr lvl="0"/>
            <a:r>
              <a:rPr lang="ru-RU" sz="3200" dirty="0" smtClean="0"/>
              <a:t>Технологии для бизнеса</a:t>
            </a:r>
          </a:p>
          <a:p>
            <a:pPr lvl="0"/>
            <a:r>
              <a:rPr lang="ru-RU" sz="3200" dirty="0" smtClean="0"/>
              <a:t>Поддержка для стартапов</a:t>
            </a:r>
          </a:p>
          <a:p>
            <a:pPr lvl="0"/>
            <a:r>
              <a:rPr lang="en-US" sz="3200" dirty="0" smtClean="0"/>
              <a:t>Q/A</a:t>
            </a:r>
            <a:endParaRPr lang="ru-RU" sz="3200" dirty="0" smtClean="0"/>
          </a:p>
        </p:txBody>
      </p:sp>
    </p:spTree>
    <p:extLst>
      <p:ext uri="{BB962C8B-B14F-4D97-AF65-F5344CB8AC3E}">
        <p14:creationId xmlns:p14="http://schemas.microsoft.com/office/powerpoint/2010/main" val="6945570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78901" y="908665"/>
            <a:ext cx="6735132" cy="820737"/>
          </a:xfrm>
          <a:prstGeom prst="rect">
            <a:avLst/>
          </a:prstGeom>
          <a:noFill/>
        </p:spPr>
        <p:txBody>
          <a:bodyPr wrap="none" lIns="0" tIns="0" rIns="0" bIns="0" rtlCol="0">
            <a:spAutoFit/>
          </a:bodyPr>
          <a:lstStyle/>
          <a:p>
            <a:r>
              <a:rPr lang="ru-RU" sz="5300" dirty="0">
                <a:solidFill>
                  <a:schemeClr val="bg1"/>
                </a:solidFill>
                <a:latin typeface="Segoe UI Light" pitchFamily="34" charset="0"/>
              </a:rPr>
              <a:t>Спасибо за внимание</a:t>
            </a:r>
            <a:r>
              <a:rPr lang="en-US" sz="5300" dirty="0">
                <a:solidFill>
                  <a:schemeClr val="bg1"/>
                </a:solidFill>
                <a:latin typeface="Segoe UI Light" pitchFamily="34" charset="0"/>
              </a:rPr>
              <a:t>!</a:t>
            </a:r>
            <a:endParaRPr lang="ru-RU" sz="5300" dirty="0">
              <a:solidFill>
                <a:schemeClr val="bg1"/>
              </a:solidFill>
              <a:latin typeface="Segoe UI Light" pitchFamily="34" charset="0"/>
            </a:endParaRPr>
          </a:p>
        </p:txBody>
      </p:sp>
      <p:sp>
        <p:nvSpPr>
          <p:cNvPr id="3" name="TextBox 2"/>
          <p:cNvSpPr txBox="1"/>
          <p:nvPr/>
        </p:nvSpPr>
        <p:spPr>
          <a:xfrm>
            <a:off x="624011" y="4033036"/>
            <a:ext cx="4648517" cy="1477328"/>
          </a:xfrm>
          <a:prstGeom prst="rect">
            <a:avLst/>
          </a:prstGeom>
          <a:noFill/>
        </p:spPr>
        <p:txBody>
          <a:bodyPr wrap="none" lIns="0" tIns="0" rIns="0" bIns="0" rtlCol="0">
            <a:spAutoFit/>
          </a:bodyPr>
          <a:lstStyle/>
          <a:p>
            <a:endParaRPr lang="en-US" sz="3200" dirty="0" smtClean="0">
              <a:gradFill>
                <a:gsLst>
                  <a:gs pos="0">
                    <a:schemeClr val="tx1">
                      <a:lumMod val="75000"/>
                      <a:lumOff val="25000"/>
                    </a:schemeClr>
                  </a:gs>
                  <a:gs pos="80000">
                    <a:schemeClr val="tx1">
                      <a:lumMod val="65000"/>
                      <a:lumOff val="35000"/>
                    </a:schemeClr>
                  </a:gs>
                </a:gsLst>
                <a:lin ang="16200000" scaled="0"/>
              </a:gradFill>
              <a:latin typeface="Segoe UI Light" pitchFamily="34" charset="0"/>
            </a:endParaRPr>
          </a:p>
          <a:p>
            <a:r>
              <a:rPr lang="en-US" sz="3200" dirty="0" smtClean="0">
                <a:gradFill>
                  <a:gsLst>
                    <a:gs pos="0">
                      <a:schemeClr val="tx1">
                        <a:lumMod val="75000"/>
                        <a:lumOff val="25000"/>
                      </a:schemeClr>
                    </a:gs>
                    <a:gs pos="80000">
                      <a:schemeClr val="tx1">
                        <a:lumMod val="65000"/>
                        <a:lumOff val="35000"/>
                      </a:schemeClr>
                    </a:gs>
                  </a:gsLst>
                  <a:lin ang="16200000" scaled="0"/>
                </a:gradFill>
                <a:latin typeface="Segoe UI Light" pitchFamily="34" charset="0"/>
              </a:rPr>
              <a:t>    </a:t>
            </a:r>
            <a:r>
              <a:rPr lang="en-US" sz="3200" b="1" dirty="0" smtClean="0">
                <a:gradFill>
                  <a:gsLst>
                    <a:gs pos="0">
                      <a:schemeClr val="tx1">
                        <a:lumMod val="75000"/>
                        <a:lumOff val="25000"/>
                      </a:schemeClr>
                    </a:gs>
                    <a:gs pos="80000">
                      <a:schemeClr val="tx1">
                        <a:lumMod val="65000"/>
                        <a:lumOff val="35000"/>
                      </a:schemeClr>
                    </a:gs>
                  </a:gsLst>
                  <a:lin ang="16200000" scaled="0"/>
                </a:gradFill>
                <a:latin typeface="Segoe UI Light" pitchFamily="34" charset="0"/>
              </a:rPr>
              <a:t> </a:t>
            </a:r>
            <a:r>
              <a:rPr lang="en-US" sz="3200" b="1" dirty="0" smtClean="0">
                <a:solidFill>
                  <a:schemeClr val="bg1"/>
                </a:solidFill>
                <a:latin typeface="Segoe UI Light" pitchFamily="34" charset="0"/>
                <a:hlinkClick r:id="rId2"/>
              </a:rPr>
              <a:t>abokov@microsoft.com</a:t>
            </a:r>
            <a:endParaRPr lang="en-US" sz="3200" b="1" dirty="0" smtClean="0">
              <a:solidFill>
                <a:schemeClr val="bg1"/>
              </a:solidFill>
              <a:latin typeface="Segoe UI Light" pitchFamily="34" charset="0"/>
            </a:endParaRPr>
          </a:p>
          <a:p>
            <a:r>
              <a:rPr lang="en-US" sz="3200" b="1" dirty="0" smtClean="0">
                <a:solidFill>
                  <a:schemeClr val="accent6"/>
                </a:solidFill>
                <a:latin typeface="Segoe UI Light" pitchFamily="34" charset="0"/>
              </a:rPr>
              <a:t>     </a:t>
            </a:r>
            <a:r>
              <a:rPr lang="en-US" sz="3200" b="1" u="sng" dirty="0" err="1" smtClean="0">
                <a:solidFill>
                  <a:schemeClr val="accent6"/>
                </a:solidFill>
                <a:latin typeface="Segoe UI Light" pitchFamily="34" charset="0"/>
              </a:rPr>
              <a:t>abokov</a:t>
            </a:r>
            <a:endParaRPr lang="ru-RU" sz="3200" b="1" u="sng" dirty="0" smtClean="0">
              <a:solidFill>
                <a:schemeClr val="accent6"/>
              </a:solidFill>
              <a:latin typeface="Segoe UI Light" pitchFamily="34" charset="0"/>
            </a:endParaRPr>
          </a:p>
        </p:txBody>
      </p:sp>
      <p:pic>
        <p:nvPicPr>
          <p:cNvPr id="4" name="Picture 2" descr="http://twitter.com/images/resources/twitter-bird-blue-on-whit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3091" y="5099723"/>
            <a:ext cx="410537" cy="41064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http://www.greenjeanssale.com/home/images/email-icon.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3091" y="4598821"/>
            <a:ext cx="410537" cy="41686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541790" y="2348862"/>
            <a:ext cx="8557807" cy="1354217"/>
          </a:xfrm>
          <a:prstGeom prst="rect">
            <a:avLst/>
          </a:prstGeom>
          <a:noFill/>
        </p:spPr>
        <p:txBody>
          <a:bodyPr wrap="none" lIns="0" tIns="0" rIns="0" bIns="0" rtlCol="0">
            <a:spAutoFit/>
          </a:bodyPr>
          <a:lstStyle/>
          <a:p>
            <a:r>
              <a:rPr lang="ru-RU" sz="8800" dirty="0">
                <a:solidFill>
                  <a:schemeClr val="bg1"/>
                </a:solidFill>
                <a:latin typeface="Segoe UI Light" pitchFamily="34" charset="0"/>
              </a:rPr>
              <a:t>Ваши вопросы </a:t>
            </a:r>
            <a:r>
              <a:rPr lang="en-US" sz="8800" dirty="0">
                <a:solidFill>
                  <a:schemeClr val="bg1"/>
                </a:solidFill>
                <a:latin typeface="Segoe UI Light" pitchFamily="34" charset="0"/>
              </a:rPr>
              <a:t>….</a:t>
            </a:r>
            <a:endParaRPr lang="ru-RU" sz="8800" dirty="0">
              <a:solidFill>
                <a:schemeClr val="bg1"/>
              </a:solidFill>
              <a:latin typeface="Segoe UI Light" pitchFamily="34" charset="0"/>
            </a:endParaRPr>
          </a:p>
        </p:txBody>
      </p:sp>
      <p:sp>
        <p:nvSpPr>
          <p:cNvPr id="8" name="TextBox 7"/>
          <p:cNvSpPr txBox="1"/>
          <p:nvPr/>
        </p:nvSpPr>
        <p:spPr>
          <a:xfrm>
            <a:off x="683091" y="5649599"/>
            <a:ext cx="9461821" cy="984885"/>
          </a:xfrm>
          <a:prstGeom prst="rect">
            <a:avLst/>
          </a:prstGeom>
          <a:noFill/>
        </p:spPr>
        <p:txBody>
          <a:bodyPr wrap="none" lIns="0" tIns="0" rIns="0" bIns="0" rtlCol="0">
            <a:spAutoFit/>
          </a:bodyPr>
          <a:lstStyle/>
          <a:p>
            <a:pPr>
              <a:lnSpc>
                <a:spcPct val="90000"/>
              </a:lnSpc>
              <a:spcBef>
                <a:spcPct val="20000"/>
              </a:spcBef>
              <a:buSzPct val="80000"/>
            </a:pPr>
            <a:r>
              <a:rPr lang="ru-RU" sz="2000" b="1" dirty="0">
                <a:solidFill>
                  <a:schemeClr val="bg1"/>
                </a:solidFill>
                <a:latin typeface="Segoe UI Light" pitchFamily="34" charset="0"/>
              </a:rPr>
              <a:t>Скачать эту презентацию можно </a:t>
            </a:r>
            <a:r>
              <a:rPr lang="ru-RU" sz="2000" b="1" dirty="0" smtClean="0">
                <a:solidFill>
                  <a:schemeClr val="bg1"/>
                </a:solidFill>
                <a:latin typeface="Segoe UI Light" pitchFamily="34" charset="0"/>
              </a:rPr>
              <a:t>здесь</a:t>
            </a:r>
            <a:r>
              <a:rPr lang="en-US" sz="2000" b="1" dirty="0" smtClean="0">
                <a:solidFill>
                  <a:schemeClr val="bg1"/>
                </a:solidFill>
                <a:latin typeface="Segoe UI Light" pitchFamily="34" charset="0"/>
              </a:rPr>
              <a:t>:</a:t>
            </a:r>
            <a:r>
              <a:rPr lang="en-US" sz="3200" dirty="0" smtClean="0">
                <a:solidFill>
                  <a:schemeClr val="bg1"/>
                </a:solidFill>
                <a:latin typeface="Segoe UI Light" pitchFamily="34" charset="0"/>
              </a:rPr>
              <a:t>  </a:t>
            </a:r>
            <a:r>
              <a:rPr lang="en-US" sz="3200" b="1" u="sng" dirty="0" smtClean="0">
                <a:solidFill>
                  <a:schemeClr val="accent6"/>
                </a:solidFill>
                <a:latin typeface="Segoe UI Light" pitchFamily="34" charset="0"/>
              </a:rPr>
              <a:t>http</a:t>
            </a:r>
            <a:r>
              <a:rPr lang="en-US" sz="3200" b="1" u="sng" dirty="0">
                <a:solidFill>
                  <a:schemeClr val="accent6"/>
                </a:solidFill>
                <a:latin typeface="Segoe UI Light" pitchFamily="34" charset="0"/>
              </a:rPr>
              <a:t>://slideshare.net/abokov</a:t>
            </a:r>
          </a:p>
          <a:p>
            <a:pPr marL="460375" indent="-460375">
              <a:lnSpc>
                <a:spcPct val="90000"/>
              </a:lnSpc>
              <a:spcBef>
                <a:spcPct val="20000"/>
              </a:spcBef>
              <a:buSzPct val="80000"/>
              <a:buBlip>
                <a:blip r:embed="rId5"/>
              </a:buBlip>
            </a:pPr>
            <a:endParaRPr lang="ru-RU" sz="3200" dirty="0">
              <a:gradFill>
                <a:gsLst>
                  <a:gs pos="0">
                    <a:srgbClr val="292929">
                      <a:lumMod val="90000"/>
                      <a:lumOff val="10000"/>
                    </a:srgbClr>
                  </a:gs>
                  <a:gs pos="86000">
                    <a:srgbClr val="292929">
                      <a:lumMod val="90000"/>
                      <a:lumOff val="10000"/>
                    </a:srgbClr>
                  </a:gs>
                </a:gsLst>
                <a:lin ang="5400000" scaled="0"/>
              </a:gradFill>
            </a:endParaRPr>
          </a:p>
        </p:txBody>
      </p:sp>
    </p:spTree>
    <p:extLst>
      <p:ext uri="{BB962C8B-B14F-4D97-AF65-F5344CB8AC3E}">
        <p14:creationId xmlns:p14="http://schemas.microsoft.com/office/powerpoint/2010/main" val="618237573"/>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36787" y="1042986"/>
            <a:ext cx="7254875" cy="5441157"/>
          </a:xfrm>
          <a:prstGeom prst="rect">
            <a:avLst/>
          </a:prstGeom>
        </p:spPr>
      </p:pic>
    </p:spTree>
    <p:extLst>
      <p:ext uri="{BB962C8B-B14F-4D97-AF65-F5344CB8AC3E}">
        <p14:creationId xmlns:p14="http://schemas.microsoft.com/office/powerpoint/2010/main" val="2907447152"/>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130656004"/>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703" y="1880161"/>
            <a:ext cx="7707123" cy="2730811"/>
          </a:xfrm>
          <a:prstGeom prst="rect">
            <a:avLst/>
          </a:prstGeom>
        </p:spPr>
      </p:pic>
      <p:sp>
        <p:nvSpPr>
          <p:cNvPr id="6" name="TextBox 5"/>
          <p:cNvSpPr txBox="1"/>
          <p:nvPr/>
        </p:nvSpPr>
        <p:spPr>
          <a:xfrm>
            <a:off x="6027014" y="4664277"/>
            <a:ext cx="5442596" cy="2051844"/>
          </a:xfrm>
          <a:prstGeom prst="rect">
            <a:avLst/>
          </a:prstGeom>
          <a:noFill/>
        </p:spPr>
        <p:txBody>
          <a:bodyPr wrap="square" lIns="0" tIns="0" rIns="0" bIns="0" rtlCol="0">
            <a:spAutoFit/>
          </a:bodyPr>
          <a:lstStyle/>
          <a:p>
            <a:r>
              <a:rPr lang="ru-RU" sz="2700" i="1" dirty="0">
                <a:gradFill>
                  <a:gsLst>
                    <a:gs pos="0">
                      <a:prstClr val="black"/>
                    </a:gs>
                    <a:gs pos="86000">
                      <a:prstClr val="black"/>
                    </a:gs>
                  </a:gsLst>
                  <a:lin ang="5400000" scaled="0"/>
                </a:gradFill>
              </a:rPr>
              <a:t>24 узла в </a:t>
            </a:r>
            <a:r>
              <a:rPr lang="en-US" sz="2700" i="1" dirty="0">
                <a:gradFill>
                  <a:gsLst>
                    <a:gs pos="0">
                      <a:prstClr val="black"/>
                    </a:gs>
                    <a:gs pos="86000">
                      <a:prstClr val="black"/>
                    </a:gs>
                  </a:gsLst>
                  <a:lin ang="5400000" scaled="0"/>
                </a:gradFill>
              </a:rPr>
              <a:t>CDN: </a:t>
            </a:r>
            <a:r>
              <a:rPr lang="en-US" sz="1600" i="1" dirty="0">
                <a:gradFill>
                  <a:gsLst>
                    <a:gs pos="0">
                      <a:prstClr val="black"/>
                    </a:gs>
                    <a:gs pos="86000">
                      <a:prstClr val="black"/>
                    </a:gs>
                  </a:gsLst>
                  <a:lin ang="5400000" scaled="0"/>
                </a:gradFill>
              </a:rPr>
              <a:t>Ashburn, San Francisco, Chicago, San Antonio, Los Angeles, Miami, Newark, Seattle, Amsterdam, Dublin,  London, </a:t>
            </a:r>
            <a:r>
              <a:rPr lang="en-US" sz="3700" b="1" i="1" dirty="0">
                <a:gradFill>
                  <a:gsLst>
                    <a:gs pos="0">
                      <a:prstClr val="black"/>
                    </a:gs>
                    <a:gs pos="86000">
                      <a:prstClr val="black"/>
                    </a:gs>
                  </a:gsLst>
                  <a:lin ang="5400000" scaled="0"/>
                </a:gradFill>
              </a:rPr>
              <a:t>Moscow</a:t>
            </a:r>
            <a:r>
              <a:rPr lang="en-US" sz="1600" i="1" dirty="0">
                <a:gradFill>
                  <a:gsLst>
                    <a:gs pos="0">
                      <a:prstClr val="black"/>
                    </a:gs>
                    <a:gs pos="86000">
                      <a:prstClr val="black"/>
                    </a:gs>
                  </a:gsLst>
                  <a:lin ang="5400000" scaled="0"/>
                </a:gradFill>
              </a:rPr>
              <a:t>, Paris, Stockholm,     Vienna, Zurich, Hong Kong, </a:t>
            </a:r>
            <a:r>
              <a:rPr lang="en-US" sz="2700" b="1" i="1" dirty="0">
                <a:gradFill>
                  <a:gsLst>
                    <a:gs pos="0">
                      <a:prstClr val="black"/>
                    </a:gs>
                    <a:gs pos="86000">
                      <a:prstClr val="black"/>
                    </a:gs>
                  </a:gsLst>
                  <a:lin ang="5400000" scaled="0"/>
                </a:gradFill>
              </a:rPr>
              <a:t>Sao Paulo</a:t>
            </a:r>
            <a:r>
              <a:rPr lang="en-US" sz="1600" i="1" dirty="0">
                <a:gradFill>
                  <a:gsLst>
                    <a:gs pos="0">
                      <a:prstClr val="black"/>
                    </a:gs>
                    <a:gs pos="86000">
                      <a:prstClr val="black"/>
                    </a:gs>
                  </a:gsLst>
                  <a:lin ang="5400000" scaled="0"/>
                </a:gradFill>
              </a:rPr>
              <a:t>, Seoul, Singapore, </a:t>
            </a:r>
            <a:r>
              <a:rPr lang="en-US" sz="2700" b="1" i="1" dirty="0">
                <a:gradFill>
                  <a:gsLst>
                    <a:gs pos="0">
                      <a:prstClr val="black"/>
                    </a:gs>
                    <a:gs pos="86000">
                      <a:prstClr val="black"/>
                    </a:gs>
                  </a:gsLst>
                  <a:lin ang="5400000" scaled="0"/>
                </a:gradFill>
              </a:rPr>
              <a:t>Sydney</a:t>
            </a:r>
            <a:r>
              <a:rPr lang="en-US" sz="1600" i="1" dirty="0">
                <a:gradFill>
                  <a:gsLst>
                    <a:gs pos="0">
                      <a:prstClr val="black"/>
                    </a:gs>
                    <a:gs pos="86000">
                      <a:prstClr val="black"/>
                    </a:gs>
                  </a:gsLst>
                  <a:lin ang="5400000" scaled="0"/>
                </a:gradFill>
              </a:rPr>
              <a:t>, Taipei, </a:t>
            </a:r>
            <a:r>
              <a:rPr lang="en-US" b="1" i="1" dirty="0" smtClean="0">
                <a:gradFill>
                  <a:gsLst>
                    <a:gs pos="0">
                      <a:prstClr val="black"/>
                    </a:gs>
                    <a:gs pos="86000">
                      <a:prstClr val="black"/>
                    </a:gs>
                  </a:gsLst>
                  <a:lin ang="5400000" scaled="0"/>
                </a:gradFill>
              </a:rPr>
              <a:t>Tokyo</a:t>
            </a:r>
            <a:r>
              <a:rPr lang="en-US" sz="1600" i="1" dirty="0">
                <a:gradFill>
                  <a:gsLst>
                    <a:gs pos="0">
                      <a:prstClr val="black"/>
                    </a:gs>
                    <a:gs pos="86000">
                      <a:prstClr val="black"/>
                    </a:gs>
                  </a:gsLst>
                  <a:lin ang="5400000" scaled="0"/>
                </a:gradFill>
              </a:rPr>
              <a:t>, Doha</a:t>
            </a:r>
            <a:endParaRPr lang="ru-RU" sz="1600" i="1" dirty="0">
              <a:gradFill>
                <a:gsLst>
                  <a:gs pos="0">
                    <a:prstClr val="black"/>
                  </a:gs>
                  <a:gs pos="86000">
                    <a:prstClr val="black"/>
                  </a:gs>
                </a:gsLst>
                <a:lin ang="5400000" scaled="0"/>
              </a:gradFill>
            </a:endParaRPr>
          </a:p>
        </p:txBody>
      </p:sp>
      <p:pic>
        <p:nvPicPr>
          <p:cNvPr id="7" name="Picture 2"/>
          <p:cNvPicPr>
            <a:picLocks noChangeAspect="1" noChangeArrowheads="1"/>
          </p:cNvPicPr>
          <p:nvPr/>
        </p:nvPicPr>
        <p:blipFill>
          <a:blip r:embed="rId4" cstate="print">
            <a:extLst>
              <a:ext uri="{BEBA8EAE-BF5A-486C-A8C5-ECC9F3942E4B}">
                <a14:imgProps xmlns:a14="http://schemas.microsoft.com/office/drawing/2010/main">
                  <a14:imgLayer r:embed="rId5">
                    <a14:imgEffect>
                      <a14:saturation sat="200000"/>
                    </a14:imgEffect>
                  </a14:imgLayer>
                </a14:imgProps>
              </a:ext>
              <a:ext uri="{28A0092B-C50C-407E-A947-70E740481C1C}">
                <a14:useLocalDpi xmlns:a14="http://schemas.microsoft.com/office/drawing/2010/main" val="0"/>
              </a:ext>
            </a:extLst>
          </a:blip>
          <a:srcRect/>
          <a:stretch>
            <a:fillRect/>
          </a:stretch>
        </p:blipFill>
        <p:spPr bwMode="auto">
          <a:xfrm>
            <a:off x="600798" y="4641436"/>
            <a:ext cx="5076672" cy="20970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8442049" y="1811647"/>
            <a:ext cx="3727013" cy="2492990"/>
          </a:xfrm>
          <a:prstGeom prst="rect">
            <a:avLst/>
          </a:prstGeom>
          <a:noFill/>
        </p:spPr>
        <p:txBody>
          <a:bodyPr wrap="square" lIns="0" tIns="0" rIns="0" bIns="0" rtlCol="0">
            <a:spAutoFit/>
          </a:bodyPr>
          <a:lstStyle/>
          <a:p>
            <a:r>
              <a:rPr lang="en-US" sz="2700" i="1" dirty="0">
                <a:gradFill>
                  <a:gsLst>
                    <a:gs pos="0">
                      <a:prstClr val="black"/>
                    </a:gs>
                    <a:gs pos="86000">
                      <a:prstClr val="black"/>
                    </a:gs>
                  </a:gsLst>
                  <a:lin ang="5400000" scaled="0"/>
                </a:gradFill>
              </a:rPr>
              <a:t>8</a:t>
            </a:r>
            <a:r>
              <a:rPr lang="ru-RU" sz="2700" i="1" dirty="0">
                <a:gradFill>
                  <a:gsLst>
                    <a:gs pos="0">
                      <a:prstClr val="black"/>
                    </a:gs>
                    <a:gs pos="86000">
                      <a:prstClr val="black"/>
                    </a:gs>
                  </a:gsLst>
                  <a:lin ang="5400000" scaled="0"/>
                </a:gradFill>
              </a:rPr>
              <a:t> датацентров</a:t>
            </a:r>
            <a:r>
              <a:rPr lang="en-US" sz="2700" i="1" dirty="0">
                <a:gradFill>
                  <a:gsLst>
                    <a:gs pos="0">
                      <a:prstClr val="black"/>
                    </a:gs>
                    <a:gs pos="86000">
                      <a:prstClr val="black"/>
                    </a:gs>
                  </a:gsLst>
                  <a:lin ang="5400000" scaled="0"/>
                </a:gradFill>
              </a:rPr>
              <a:t>:</a:t>
            </a:r>
          </a:p>
          <a:p>
            <a:r>
              <a:rPr lang="ru-RU" sz="2700" i="1" dirty="0">
                <a:gradFill>
                  <a:gsLst>
                    <a:gs pos="0">
                      <a:prstClr val="black"/>
                    </a:gs>
                    <a:gs pos="86000">
                      <a:prstClr val="black"/>
                    </a:gs>
                  </a:gsLst>
                  <a:lin ang="5400000" scaled="0"/>
                </a:gradFill>
              </a:rPr>
              <a:t> - 4 поколение на </a:t>
            </a:r>
            <a:r>
              <a:rPr lang="en-US" sz="2700" i="1" dirty="0">
                <a:gradFill>
                  <a:gsLst>
                    <a:gs pos="0">
                      <a:prstClr val="black"/>
                    </a:gs>
                    <a:gs pos="86000">
                      <a:prstClr val="black"/>
                    </a:gs>
                  </a:gsLst>
                  <a:lin ang="5400000" scaled="0"/>
                </a:gradFill>
              </a:rPr>
              <a:t>ITPAC</a:t>
            </a:r>
          </a:p>
          <a:p>
            <a:r>
              <a:rPr lang="ru-RU" sz="2700" i="1" dirty="0">
                <a:gradFill>
                  <a:gsLst>
                    <a:gs pos="0">
                      <a:prstClr val="black"/>
                    </a:gs>
                    <a:gs pos="86000">
                      <a:prstClr val="black"/>
                    </a:gs>
                  </a:gsLst>
                  <a:lin ang="5400000" scaled="0"/>
                </a:gradFill>
              </a:rPr>
              <a:t> - площадь</a:t>
            </a:r>
            <a:r>
              <a:rPr lang="en-US" sz="2700" i="1" dirty="0">
                <a:gradFill>
                  <a:gsLst>
                    <a:gs pos="0">
                      <a:prstClr val="black"/>
                    </a:gs>
                    <a:gs pos="86000">
                      <a:prstClr val="black"/>
                    </a:gs>
                  </a:gsLst>
                  <a:lin ang="5400000" scaled="0"/>
                </a:gradFill>
              </a:rPr>
              <a:t>~ 28 100</a:t>
            </a:r>
            <a:r>
              <a:rPr lang="ru-RU" sz="2700" i="1" dirty="0">
                <a:gradFill>
                  <a:gsLst>
                    <a:gs pos="0">
                      <a:prstClr val="black"/>
                    </a:gs>
                    <a:gs pos="86000">
                      <a:prstClr val="black"/>
                    </a:gs>
                  </a:gsLst>
                  <a:lin ang="5400000" scaled="0"/>
                </a:gradFill>
              </a:rPr>
              <a:t> кв </a:t>
            </a:r>
          </a:p>
          <a:p>
            <a:r>
              <a:rPr lang="ru-RU" sz="2700" i="1" dirty="0">
                <a:gradFill>
                  <a:gsLst>
                    <a:gs pos="0">
                      <a:prstClr val="black"/>
                    </a:gs>
                    <a:gs pos="86000">
                      <a:prstClr val="black"/>
                    </a:gs>
                  </a:gsLst>
                  <a:lin ang="5400000" scaled="0"/>
                </a:gradFill>
              </a:rPr>
              <a:t> - мощность </a:t>
            </a:r>
            <a:r>
              <a:rPr lang="en-US" sz="2700" i="1" dirty="0">
                <a:gradFill>
                  <a:gsLst>
                    <a:gs pos="0">
                      <a:prstClr val="black"/>
                    </a:gs>
                    <a:gs pos="86000">
                      <a:prstClr val="black"/>
                    </a:gs>
                  </a:gsLst>
                  <a:lin ang="5400000" scaled="0"/>
                </a:gradFill>
              </a:rPr>
              <a:t>~ 16 </a:t>
            </a:r>
            <a:r>
              <a:rPr lang="ru-RU" sz="2700" i="1" dirty="0">
                <a:gradFill>
                  <a:gsLst>
                    <a:gs pos="0">
                      <a:prstClr val="black"/>
                    </a:gs>
                    <a:gs pos="86000">
                      <a:prstClr val="black"/>
                    </a:gs>
                  </a:gsLst>
                  <a:lin ang="5400000" scaled="0"/>
                </a:gradFill>
              </a:rPr>
              <a:t>МВт</a:t>
            </a:r>
          </a:p>
          <a:p>
            <a:r>
              <a:rPr lang="en-US" sz="2700" i="1" dirty="0">
                <a:gradFill>
                  <a:gsLst>
                    <a:gs pos="0">
                      <a:prstClr val="black"/>
                    </a:gs>
                    <a:gs pos="86000">
                      <a:prstClr val="black"/>
                    </a:gs>
                  </a:gsLst>
                  <a:lin ang="5400000" scaled="0"/>
                </a:gradFill>
              </a:rPr>
              <a:t> - PUE ~ 1.05-1.22</a:t>
            </a:r>
          </a:p>
          <a:p>
            <a:r>
              <a:rPr lang="en-US" sz="2700" i="1" dirty="0">
                <a:gradFill>
                  <a:gsLst>
                    <a:gs pos="0">
                      <a:prstClr val="black"/>
                    </a:gs>
                    <a:gs pos="86000">
                      <a:prstClr val="black"/>
                    </a:gs>
                  </a:gsLst>
                  <a:lin ang="5400000" scaled="0"/>
                </a:gradFill>
              </a:rPr>
              <a:t> - </a:t>
            </a:r>
            <a:r>
              <a:rPr lang="ru-RU" sz="2700" i="1" dirty="0">
                <a:gradFill>
                  <a:gsLst>
                    <a:gs pos="0">
                      <a:prstClr val="black"/>
                    </a:gs>
                    <a:gs pos="86000">
                      <a:prstClr val="black"/>
                    </a:gs>
                  </a:gsLst>
                  <a:lin ang="5400000" scaled="0"/>
                </a:gradFill>
              </a:rPr>
              <a:t>стоимость </a:t>
            </a:r>
            <a:r>
              <a:rPr lang="en-US" sz="2700" i="1" dirty="0">
                <a:gradFill>
                  <a:gsLst>
                    <a:gs pos="0">
                      <a:prstClr val="black"/>
                    </a:gs>
                    <a:gs pos="86000">
                      <a:prstClr val="black"/>
                    </a:gs>
                  </a:gsLst>
                  <a:lin ang="5400000" scaled="0"/>
                </a:gradFill>
              </a:rPr>
              <a:t>~ 500</a:t>
            </a:r>
            <a:r>
              <a:rPr lang="ru-RU" sz="2700" i="1" dirty="0">
                <a:gradFill>
                  <a:gsLst>
                    <a:gs pos="0">
                      <a:prstClr val="black"/>
                    </a:gs>
                    <a:gs pos="86000">
                      <a:prstClr val="black"/>
                    </a:gs>
                  </a:gsLst>
                  <a:lin ang="5400000" scaled="0"/>
                </a:gradFill>
              </a:rPr>
              <a:t>М </a:t>
            </a:r>
            <a:r>
              <a:rPr lang="en-US" sz="2700" i="1" dirty="0">
                <a:gradFill>
                  <a:gsLst>
                    <a:gs pos="0">
                      <a:prstClr val="black"/>
                    </a:gs>
                    <a:gs pos="86000">
                      <a:prstClr val="black"/>
                    </a:gs>
                  </a:gsLst>
                  <a:lin ang="5400000" scaled="0"/>
                </a:gradFill>
              </a:rPr>
              <a:t>$</a:t>
            </a:r>
            <a:endParaRPr lang="ru-RU" sz="2700" i="1" dirty="0">
              <a:gradFill>
                <a:gsLst>
                  <a:gs pos="0">
                    <a:prstClr val="black"/>
                  </a:gs>
                  <a:gs pos="86000">
                    <a:prstClr val="black"/>
                  </a:gs>
                </a:gsLst>
                <a:lin ang="5400000" scaled="0"/>
              </a:gradFill>
            </a:endParaRPr>
          </a:p>
        </p:txBody>
      </p:sp>
      <p:sp>
        <p:nvSpPr>
          <p:cNvPr id="9" name="Title 2"/>
          <p:cNvSpPr>
            <a:spLocks noGrp="1"/>
          </p:cNvSpPr>
          <p:nvPr>
            <p:ph type="title"/>
          </p:nvPr>
        </p:nvSpPr>
        <p:spPr>
          <a:xfrm>
            <a:off x="699811" y="428601"/>
            <a:ext cx="10654409" cy="653771"/>
          </a:xfrm>
        </p:spPr>
        <p:txBody>
          <a:bodyPr>
            <a:normAutofit fontScale="90000"/>
          </a:bodyPr>
          <a:lstStyle/>
          <a:p>
            <a:r>
              <a:rPr lang="en-US" dirty="0" smtClean="0">
                <a:latin typeface="Segoe UI Light" pitchFamily="34" charset="0"/>
              </a:rPr>
              <a:t>Windows Azure - </a:t>
            </a:r>
            <a:r>
              <a:rPr lang="ru-RU" dirty="0" smtClean="0">
                <a:latin typeface="Segoe UI Light" pitchFamily="34" charset="0"/>
              </a:rPr>
              <a:t>инфраструктура</a:t>
            </a:r>
            <a:br>
              <a:rPr lang="ru-RU" dirty="0" smtClean="0">
                <a:latin typeface="Segoe UI Light" pitchFamily="34" charset="0"/>
              </a:rPr>
            </a:br>
            <a:endParaRPr lang="en-US" dirty="0">
              <a:latin typeface="Segoe UI Light" pitchFamily="34" charset="0"/>
            </a:endParaRPr>
          </a:p>
        </p:txBody>
      </p:sp>
      <p:grpSp>
        <p:nvGrpSpPr>
          <p:cNvPr id="11" name="Group 117"/>
          <p:cNvGrpSpPr/>
          <p:nvPr/>
        </p:nvGrpSpPr>
        <p:grpSpPr>
          <a:xfrm>
            <a:off x="1460463" y="2531241"/>
            <a:ext cx="600562" cy="236291"/>
            <a:chOff x="1933575" y="510402"/>
            <a:chExt cx="590550" cy="394473"/>
          </a:xfrm>
        </p:grpSpPr>
        <p:sp>
          <p:nvSpPr>
            <p:cNvPr id="12" name="Oval 11"/>
            <p:cNvSpPr/>
            <p:nvPr/>
          </p:nvSpPr>
          <p:spPr bwMode="auto">
            <a:xfrm>
              <a:off x="1933575" y="676274"/>
              <a:ext cx="590550" cy="228601"/>
            </a:xfrm>
            <a:prstGeom prst="ellipse">
              <a:avLst/>
            </a:prstGeom>
            <a:solidFill>
              <a:schemeClr val="lt1">
                <a:alpha val="31000"/>
              </a:schemeClr>
            </a:solidFill>
            <a:ln w="6350">
              <a:solidFill>
                <a:srgbClr val="52505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1214150"/>
              <a:endParaRPr lang="en-US" sz="2300" spc="-68" dirty="0">
                <a:gradFill>
                  <a:gsLst>
                    <a:gs pos="0">
                      <a:srgbClr val="000000"/>
                    </a:gs>
                    <a:gs pos="100000">
                      <a:srgbClr val="000000"/>
                    </a:gs>
                  </a:gsLst>
                  <a:lin ang="5400000" scaled="0"/>
                </a:gradFill>
              </a:endParaRPr>
            </a:p>
          </p:txBody>
        </p:sp>
        <p:grpSp>
          <p:nvGrpSpPr>
            <p:cNvPr id="13" name="Group 110"/>
            <p:cNvGrpSpPr/>
            <p:nvPr/>
          </p:nvGrpSpPr>
          <p:grpSpPr>
            <a:xfrm>
              <a:off x="2048154" y="510402"/>
              <a:ext cx="407419" cy="345058"/>
              <a:chOff x="-2293085" y="806266"/>
              <a:chExt cx="319677" cy="345058"/>
            </a:xfrm>
          </p:grpSpPr>
          <p:pic>
            <p:nvPicPr>
              <p:cNvPr id="14" name="Picture 29" descr="Server"/>
              <p:cNvPicPr>
                <a:picLocks noChangeAspect="1" noChangeArrowheads="1"/>
              </p:cNvPicPr>
              <p:nvPr/>
            </p:nvPicPr>
            <p:blipFill>
              <a:blip r:embed="rId6" cstate="print"/>
              <a:stretch>
                <a:fillRect/>
              </a:stretch>
            </p:blipFill>
            <p:spPr bwMode="auto">
              <a:xfrm>
                <a:off x="-2293085" y="806266"/>
                <a:ext cx="170059" cy="336682"/>
              </a:xfrm>
              <a:prstGeom prst="rect">
                <a:avLst/>
              </a:prstGeom>
              <a:noFill/>
              <a:ln>
                <a:noFill/>
              </a:ln>
            </p:spPr>
          </p:pic>
          <p:pic>
            <p:nvPicPr>
              <p:cNvPr id="15" name="Picture 9" descr="D:\Aeshen\TechNet 2006\12-December\Msft-longhorn-papers\TDM Deck\Windows Illustration Icons\Internet.png"/>
              <p:cNvPicPr>
                <a:picLocks noChangeAspect="1" noChangeArrowheads="1"/>
              </p:cNvPicPr>
              <p:nvPr/>
            </p:nvPicPr>
            <p:blipFill>
              <a:blip r:embed="rId7" cstate="print"/>
              <a:stretch>
                <a:fillRect/>
              </a:stretch>
            </p:blipFill>
            <p:spPr bwMode="auto">
              <a:xfrm>
                <a:off x="-2149651" y="914400"/>
                <a:ext cx="176243" cy="236924"/>
              </a:xfrm>
              <a:prstGeom prst="rect">
                <a:avLst/>
              </a:prstGeom>
              <a:noFill/>
              <a:ln>
                <a:noFill/>
              </a:ln>
            </p:spPr>
          </p:pic>
        </p:grpSp>
      </p:grpSp>
      <p:grpSp>
        <p:nvGrpSpPr>
          <p:cNvPr id="16" name="Group 109"/>
          <p:cNvGrpSpPr/>
          <p:nvPr/>
        </p:nvGrpSpPr>
        <p:grpSpPr>
          <a:xfrm>
            <a:off x="1344112" y="2727825"/>
            <a:ext cx="600562" cy="236291"/>
            <a:chOff x="1933575" y="510402"/>
            <a:chExt cx="590550" cy="394473"/>
          </a:xfrm>
        </p:grpSpPr>
        <p:sp>
          <p:nvSpPr>
            <p:cNvPr id="17" name="Oval 16"/>
            <p:cNvSpPr/>
            <p:nvPr/>
          </p:nvSpPr>
          <p:spPr bwMode="auto">
            <a:xfrm>
              <a:off x="1933575" y="676274"/>
              <a:ext cx="590550" cy="228601"/>
            </a:xfrm>
            <a:prstGeom prst="ellipse">
              <a:avLst/>
            </a:prstGeom>
            <a:solidFill>
              <a:schemeClr val="lt1">
                <a:alpha val="31000"/>
              </a:schemeClr>
            </a:solidFill>
            <a:ln w="6350">
              <a:solidFill>
                <a:srgbClr val="52505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1214150"/>
              <a:endParaRPr lang="en-US" sz="2300" spc="-68" dirty="0">
                <a:gradFill>
                  <a:gsLst>
                    <a:gs pos="0">
                      <a:srgbClr val="000000"/>
                    </a:gs>
                    <a:gs pos="100000">
                      <a:srgbClr val="000000"/>
                    </a:gs>
                  </a:gsLst>
                  <a:lin ang="5400000" scaled="0"/>
                </a:gradFill>
              </a:endParaRPr>
            </a:p>
          </p:txBody>
        </p:sp>
        <p:grpSp>
          <p:nvGrpSpPr>
            <p:cNvPr id="18" name="Group 110"/>
            <p:cNvGrpSpPr/>
            <p:nvPr/>
          </p:nvGrpSpPr>
          <p:grpSpPr>
            <a:xfrm>
              <a:off x="2048154" y="510402"/>
              <a:ext cx="407419" cy="345058"/>
              <a:chOff x="-2293085" y="806266"/>
              <a:chExt cx="319677" cy="345058"/>
            </a:xfrm>
          </p:grpSpPr>
          <p:pic>
            <p:nvPicPr>
              <p:cNvPr id="19" name="Picture 29" descr="Server"/>
              <p:cNvPicPr>
                <a:picLocks noChangeAspect="1" noChangeArrowheads="1"/>
              </p:cNvPicPr>
              <p:nvPr/>
            </p:nvPicPr>
            <p:blipFill>
              <a:blip r:embed="rId6" cstate="print"/>
              <a:stretch>
                <a:fillRect/>
              </a:stretch>
            </p:blipFill>
            <p:spPr bwMode="auto">
              <a:xfrm>
                <a:off x="-2293085" y="806266"/>
                <a:ext cx="170059" cy="336682"/>
              </a:xfrm>
              <a:prstGeom prst="rect">
                <a:avLst/>
              </a:prstGeom>
              <a:noFill/>
              <a:ln>
                <a:noFill/>
              </a:ln>
            </p:spPr>
          </p:pic>
          <p:pic>
            <p:nvPicPr>
              <p:cNvPr id="20" name="Picture 9" descr="D:\Aeshen\TechNet 2006\12-December\Msft-longhorn-papers\TDM Deck\Windows Illustration Icons\Internet.png"/>
              <p:cNvPicPr>
                <a:picLocks noChangeAspect="1" noChangeArrowheads="1"/>
              </p:cNvPicPr>
              <p:nvPr/>
            </p:nvPicPr>
            <p:blipFill>
              <a:blip r:embed="rId7" cstate="print"/>
              <a:stretch>
                <a:fillRect/>
              </a:stretch>
            </p:blipFill>
            <p:spPr bwMode="auto">
              <a:xfrm>
                <a:off x="-2149651" y="914400"/>
                <a:ext cx="176243" cy="236924"/>
              </a:xfrm>
              <a:prstGeom prst="rect">
                <a:avLst/>
              </a:prstGeom>
              <a:noFill/>
              <a:ln>
                <a:noFill/>
              </a:ln>
            </p:spPr>
          </p:pic>
        </p:grpSp>
      </p:grpSp>
      <p:cxnSp>
        <p:nvCxnSpPr>
          <p:cNvPr id="21" name="Straight Connector 20"/>
          <p:cNvCxnSpPr>
            <a:stCxn id="17" idx="3"/>
          </p:cNvCxnSpPr>
          <p:nvPr/>
        </p:nvCxnSpPr>
        <p:spPr>
          <a:xfrm flipH="1">
            <a:off x="1105649" y="2944067"/>
            <a:ext cx="326406" cy="390967"/>
          </a:xfrm>
          <a:prstGeom prst="line">
            <a:avLst/>
          </a:prstGeom>
          <a:ln w="6350">
            <a:solidFill>
              <a:srgbClr val="525051"/>
            </a:solidFill>
          </a:ln>
        </p:spPr>
        <p:style>
          <a:lnRef idx="1">
            <a:schemeClr val="accent1"/>
          </a:lnRef>
          <a:fillRef idx="0">
            <a:schemeClr val="accent1"/>
          </a:fillRef>
          <a:effectRef idx="0">
            <a:schemeClr val="accent1"/>
          </a:effectRef>
          <a:fontRef idx="minor">
            <a:schemeClr val="tx1"/>
          </a:fontRef>
        </p:style>
      </p:cxnSp>
      <p:grpSp>
        <p:nvGrpSpPr>
          <p:cNvPr id="22" name="Group 124"/>
          <p:cNvGrpSpPr/>
          <p:nvPr/>
        </p:nvGrpSpPr>
        <p:grpSpPr>
          <a:xfrm>
            <a:off x="3849581" y="2287573"/>
            <a:ext cx="600562" cy="236291"/>
            <a:chOff x="1933575" y="510402"/>
            <a:chExt cx="590550" cy="394473"/>
          </a:xfrm>
        </p:grpSpPr>
        <p:sp>
          <p:nvSpPr>
            <p:cNvPr id="23" name="Oval 22"/>
            <p:cNvSpPr/>
            <p:nvPr/>
          </p:nvSpPr>
          <p:spPr bwMode="auto">
            <a:xfrm>
              <a:off x="1933575" y="676274"/>
              <a:ext cx="590550" cy="228601"/>
            </a:xfrm>
            <a:prstGeom prst="ellipse">
              <a:avLst/>
            </a:prstGeom>
            <a:solidFill>
              <a:schemeClr val="lt1">
                <a:alpha val="31000"/>
              </a:schemeClr>
            </a:solidFill>
            <a:ln w="6350">
              <a:solidFill>
                <a:srgbClr val="52505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1214150"/>
              <a:endParaRPr lang="en-US" sz="2300" spc="-68" dirty="0">
                <a:gradFill>
                  <a:gsLst>
                    <a:gs pos="0">
                      <a:srgbClr val="000000"/>
                    </a:gs>
                    <a:gs pos="100000">
                      <a:srgbClr val="000000"/>
                    </a:gs>
                  </a:gsLst>
                  <a:lin ang="5400000" scaled="0"/>
                </a:gradFill>
              </a:endParaRPr>
            </a:p>
          </p:txBody>
        </p:sp>
        <p:grpSp>
          <p:nvGrpSpPr>
            <p:cNvPr id="24" name="Group 110"/>
            <p:cNvGrpSpPr/>
            <p:nvPr/>
          </p:nvGrpSpPr>
          <p:grpSpPr>
            <a:xfrm>
              <a:off x="2048154" y="510402"/>
              <a:ext cx="407419" cy="345058"/>
              <a:chOff x="-2293085" y="806266"/>
              <a:chExt cx="319677" cy="345058"/>
            </a:xfrm>
          </p:grpSpPr>
          <p:pic>
            <p:nvPicPr>
              <p:cNvPr id="25" name="Picture 29" descr="Server"/>
              <p:cNvPicPr>
                <a:picLocks noChangeAspect="1" noChangeArrowheads="1"/>
              </p:cNvPicPr>
              <p:nvPr/>
            </p:nvPicPr>
            <p:blipFill>
              <a:blip r:embed="rId6" cstate="print"/>
              <a:stretch>
                <a:fillRect/>
              </a:stretch>
            </p:blipFill>
            <p:spPr bwMode="auto">
              <a:xfrm>
                <a:off x="-2293085" y="806266"/>
                <a:ext cx="170059" cy="336682"/>
              </a:xfrm>
              <a:prstGeom prst="rect">
                <a:avLst/>
              </a:prstGeom>
              <a:noFill/>
              <a:ln>
                <a:noFill/>
              </a:ln>
            </p:spPr>
          </p:pic>
          <p:pic>
            <p:nvPicPr>
              <p:cNvPr id="26" name="Picture 9" descr="D:\Aeshen\TechNet 2006\12-December\Msft-longhorn-papers\TDM Deck\Windows Illustration Icons\Internet.png"/>
              <p:cNvPicPr>
                <a:picLocks noChangeAspect="1" noChangeArrowheads="1"/>
              </p:cNvPicPr>
              <p:nvPr/>
            </p:nvPicPr>
            <p:blipFill>
              <a:blip r:embed="rId7" cstate="print"/>
              <a:stretch>
                <a:fillRect/>
              </a:stretch>
            </p:blipFill>
            <p:spPr bwMode="auto">
              <a:xfrm>
                <a:off x="-2149651" y="914400"/>
                <a:ext cx="176243" cy="236924"/>
              </a:xfrm>
              <a:prstGeom prst="rect">
                <a:avLst/>
              </a:prstGeom>
              <a:noFill/>
              <a:ln>
                <a:noFill/>
              </a:ln>
            </p:spPr>
          </p:pic>
        </p:grpSp>
      </p:grpSp>
      <p:cxnSp>
        <p:nvCxnSpPr>
          <p:cNvPr id="27" name="Straight Connector 26"/>
          <p:cNvCxnSpPr>
            <a:stCxn id="48" idx="6"/>
          </p:cNvCxnSpPr>
          <p:nvPr/>
        </p:nvCxnSpPr>
        <p:spPr>
          <a:xfrm flipV="1">
            <a:off x="3933045" y="1710881"/>
            <a:ext cx="433626" cy="558603"/>
          </a:xfrm>
          <a:prstGeom prst="line">
            <a:avLst/>
          </a:prstGeom>
          <a:ln w="6350">
            <a:solidFill>
              <a:srgbClr val="525051"/>
            </a:solidFill>
          </a:ln>
        </p:spPr>
        <p:style>
          <a:lnRef idx="1">
            <a:schemeClr val="accent1"/>
          </a:lnRef>
          <a:fillRef idx="0">
            <a:schemeClr val="accent1"/>
          </a:fillRef>
          <a:effectRef idx="0">
            <a:schemeClr val="accent1"/>
          </a:effectRef>
          <a:fontRef idx="minor">
            <a:schemeClr val="tx1"/>
          </a:fontRef>
        </p:style>
      </p:cxnSp>
      <p:sp>
        <p:nvSpPr>
          <p:cNvPr id="28" name="TextBox 13"/>
          <p:cNvSpPr txBox="1">
            <a:spLocks noChangeArrowheads="1"/>
          </p:cNvSpPr>
          <p:nvPr/>
        </p:nvSpPr>
        <p:spPr bwMode="auto">
          <a:xfrm>
            <a:off x="2160662" y="3094406"/>
            <a:ext cx="1758791" cy="353458"/>
          </a:xfrm>
          <a:prstGeom prst="rect">
            <a:avLst/>
          </a:prstGeom>
          <a:solidFill>
            <a:schemeClr val="bg1"/>
          </a:solidFill>
          <a:ln w="6350">
            <a:solidFill>
              <a:schemeClr val="bg2"/>
            </a:solidFill>
            <a:miter lim="800000"/>
            <a:headEnd/>
            <a:tailEnd/>
          </a:ln>
        </p:spPr>
        <p:txBody>
          <a:bodyPr wrap="square" lIns="121435" tIns="60720" rIns="121435" bIns="60720">
            <a:spAutoFit/>
          </a:bodyPr>
          <a:lstStyle/>
          <a:p>
            <a:pPr defTabSz="1217756"/>
            <a:r>
              <a:rPr lang="en-US" sz="1500" dirty="0">
                <a:solidFill>
                  <a:srgbClr val="525051"/>
                </a:solidFill>
                <a:latin typeface="Segoe UI Semibold" pitchFamily="34" charset="0"/>
              </a:rPr>
              <a:t>North Central US</a:t>
            </a:r>
          </a:p>
        </p:txBody>
      </p:sp>
      <p:sp>
        <p:nvSpPr>
          <p:cNvPr id="29" name="TextBox 13"/>
          <p:cNvSpPr txBox="1">
            <a:spLocks noChangeArrowheads="1"/>
          </p:cNvSpPr>
          <p:nvPr/>
        </p:nvSpPr>
        <p:spPr bwMode="auto">
          <a:xfrm>
            <a:off x="5292220" y="3904906"/>
            <a:ext cx="1120932" cy="584291"/>
          </a:xfrm>
          <a:prstGeom prst="rect">
            <a:avLst/>
          </a:prstGeom>
          <a:solidFill>
            <a:schemeClr val="bg1"/>
          </a:solidFill>
          <a:ln w="6350">
            <a:solidFill>
              <a:schemeClr val="bg2"/>
            </a:solidFill>
            <a:miter lim="800000"/>
            <a:headEnd/>
            <a:tailEnd/>
          </a:ln>
        </p:spPr>
        <p:txBody>
          <a:bodyPr wrap="square" lIns="121435" tIns="60720" rIns="121435" bIns="60720">
            <a:spAutoFit/>
          </a:bodyPr>
          <a:lstStyle/>
          <a:p>
            <a:pPr defTabSz="1217756"/>
            <a:r>
              <a:rPr lang="en-US" sz="1500" dirty="0">
                <a:solidFill>
                  <a:srgbClr val="525051"/>
                </a:solidFill>
                <a:latin typeface="Segoe UI Semibold" pitchFamily="34" charset="0"/>
              </a:rPr>
              <a:t>South East Asia</a:t>
            </a:r>
          </a:p>
        </p:txBody>
      </p:sp>
      <p:cxnSp>
        <p:nvCxnSpPr>
          <p:cNvPr id="30" name="Straight Connector 29"/>
          <p:cNvCxnSpPr/>
          <p:nvPr/>
        </p:nvCxnSpPr>
        <p:spPr>
          <a:xfrm flipH="1">
            <a:off x="6027014" y="3429822"/>
            <a:ext cx="540907" cy="503241"/>
          </a:xfrm>
          <a:prstGeom prst="line">
            <a:avLst/>
          </a:prstGeom>
          <a:ln w="6350">
            <a:solidFill>
              <a:srgbClr val="525051"/>
            </a:solidFill>
          </a:ln>
        </p:spPr>
        <p:style>
          <a:lnRef idx="1">
            <a:schemeClr val="accent1"/>
          </a:lnRef>
          <a:fillRef idx="0">
            <a:schemeClr val="accent1"/>
          </a:fillRef>
          <a:effectRef idx="0">
            <a:schemeClr val="accent1"/>
          </a:effectRef>
          <a:fontRef idx="minor">
            <a:schemeClr val="tx1"/>
          </a:fontRef>
        </p:style>
      </p:cxnSp>
      <p:sp>
        <p:nvSpPr>
          <p:cNvPr id="31" name="TextBox 13"/>
          <p:cNvSpPr txBox="1">
            <a:spLocks noChangeArrowheads="1"/>
          </p:cNvSpPr>
          <p:nvPr/>
        </p:nvSpPr>
        <p:spPr bwMode="auto">
          <a:xfrm>
            <a:off x="6594645" y="1710886"/>
            <a:ext cx="1130932" cy="353458"/>
          </a:xfrm>
          <a:prstGeom prst="rect">
            <a:avLst/>
          </a:prstGeom>
          <a:solidFill>
            <a:schemeClr val="bg1"/>
          </a:solidFill>
          <a:ln w="6350">
            <a:solidFill>
              <a:schemeClr val="bg2"/>
            </a:solidFill>
            <a:miter lim="800000"/>
            <a:headEnd/>
            <a:tailEnd/>
          </a:ln>
        </p:spPr>
        <p:txBody>
          <a:bodyPr wrap="square" lIns="121435" tIns="60720" rIns="121435" bIns="60720">
            <a:spAutoFit/>
          </a:bodyPr>
          <a:lstStyle/>
          <a:p>
            <a:pPr defTabSz="1217756"/>
            <a:r>
              <a:rPr lang="en-US" sz="1500" dirty="0">
                <a:solidFill>
                  <a:srgbClr val="525051"/>
                </a:solidFill>
                <a:latin typeface="Segoe UI Semibold" pitchFamily="34" charset="0"/>
              </a:rPr>
              <a:t>East Asia</a:t>
            </a:r>
          </a:p>
        </p:txBody>
      </p:sp>
      <p:cxnSp>
        <p:nvCxnSpPr>
          <p:cNvPr id="32" name="Straight Connector 31"/>
          <p:cNvCxnSpPr/>
          <p:nvPr/>
        </p:nvCxnSpPr>
        <p:spPr>
          <a:xfrm flipV="1">
            <a:off x="6810146" y="1905130"/>
            <a:ext cx="172102" cy="887473"/>
          </a:xfrm>
          <a:prstGeom prst="line">
            <a:avLst/>
          </a:prstGeom>
          <a:ln w="6350">
            <a:solidFill>
              <a:srgbClr val="525051"/>
            </a:solidFill>
          </a:ln>
        </p:spPr>
        <p:style>
          <a:lnRef idx="1">
            <a:schemeClr val="accent1"/>
          </a:lnRef>
          <a:fillRef idx="0">
            <a:schemeClr val="accent1"/>
          </a:fillRef>
          <a:effectRef idx="0">
            <a:schemeClr val="accent1"/>
          </a:effectRef>
          <a:fontRef idx="minor">
            <a:schemeClr val="tx1"/>
          </a:fontRef>
        </p:style>
      </p:cxnSp>
      <p:sp>
        <p:nvSpPr>
          <p:cNvPr id="33" name="TextBox 13"/>
          <p:cNvSpPr txBox="1">
            <a:spLocks noChangeArrowheads="1"/>
          </p:cNvSpPr>
          <p:nvPr/>
        </p:nvSpPr>
        <p:spPr bwMode="auto">
          <a:xfrm>
            <a:off x="3824374" y="1643854"/>
            <a:ext cx="2202641" cy="353458"/>
          </a:xfrm>
          <a:prstGeom prst="rect">
            <a:avLst/>
          </a:prstGeom>
          <a:solidFill>
            <a:schemeClr val="bg1"/>
          </a:solidFill>
          <a:ln w="6350">
            <a:solidFill>
              <a:schemeClr val="bg2"/>
            </a:solidFill>
            <a:miter lim="800000"/>
            <a:headEnd/>
            <a:tailEnd/>
          </a:ln>
        </p:spPr>
        <p:txBody>
          <a:bodyPr wrap="square" lIns="121435" tIns="60720" rIns="121435" bIns="60720">
            <a:spAutoFit/>
          </a:bodyPr>
          <a:lstStyle/>
          <a:p>
            <a:pPr defTabSz="1217756"/>
            <a:r>
              <a:rPr lang="en-US" sz="1500" dirty="0">
                <a:solidFill>
                  <a:srgbClr val="525051"/>
                </a:solidFill>
                <a:latin typeface="Segoe UI Semibold" pitchFamily="34" charset="0"/>
              </a:rPr>
              <a:t>North </a:t>
            </a:r>
            <a:r>
              <a:rPr lang="en-US" sz="1500" dirty="0" smtClean="0">
                <a:solidFill>
                  <a:srgbClr val="525051"/>
                </a:solidFill>
                <a:latin typeface="Segoe UI Semibold" pitchFamily="34" charset="0"/>
              </a:rPr>
              <a:t>Europe</a:t>
            </a:r>
            <a:r>
              <a:rPr lang="ru-RU" sz="1500" dirty="0" smtClean="0">
                <a:solidFill>
                  <a:srgbClr val="525051"/>
                </a:solidFill>
                <a:latin typeface="Segoe UI Semibold" pitchFamily="34" charset="0"/>
              </a:rPr>
              <a:t> </a:t>
            </a:r>
            <a:r>
              <a:rPr lang="en-US" sz="1500" dirty="0" smtClean="0">
                <a:solidFill>
                  <a:srgbClr val="525051"/>
                </a:solidFill>
                <a:latin typeface="Segoe UI Semibold" pitchFamily="34" charset="0"/>
              </a:rPr>
              <a:t>Dublin</a:t>
            </a:r>
            <a:endParaRPr lang="en-US" sz="1500" dirty="0">
              <a:solidFill>
                <a:srgbClr val="525051"/>
              </a:solidFill>
              <a:latin typeface="Segoe UI Semibold" pitchFamily="34" charset="0"/>
            </a:endParaRPr>
          </a:p>
        </p:txBody>
      </p:sp>
      <p:sp>
        <p:nvSpPr>
          <p:cNvPr id="34" name="TextBox 13"/>
          <p:cNvSpPr txBox="1">
            <a:spLocks noChangeArrowheads="1"/>
          </p:cNvSpPr>
          <p:nvPr/>
        </p:nvSpPr>
        <p:spPr bwMode="auto">
          <a:xfrm>
            <a:off x="4546995" y="3139550"/>
            <a:ext cx="1480019" cy="584291"/>
          </a:xfrm>
          <a:prstGeom prst="rect">
            <a:avLst/>
          </a:prstGeom>
          <a:solidFill>
            <a:schemeClr val="bg1"/>
          </a:solidFill>
          <a:ln w="6350">
            <a:solidFill>
              <a:schemeClr val="bg2"/>
            </a:solidFill>
            <a:miter lim="800000"/>
            <a:headEnd/>
            <a:tailEnd/>
          </a:ln>
        </p:spPr>
        <p:txBody>
          <a:bodyPr wrap="square" lIns="121435" tIns="60720" rIns="121435" bIns="60720">
            <a:spAutoFit/>
          </a:bodyPr>
          <a:lstStyle/>
          <a:p>
            <a:pPr defTabSz="1217756"/>
            <a:r>
              <a:rPr lang="en-US" sz="1500" dirty="0">
                <a:solidFill>
                  <a:srgbClr val="525051"/>
                </a:solidFill>
                <a:latin typeface="Segoe UI Semibold" pitchFamily="34" charset="0"/>
              </a:rPr>
              <a:t>West Europe </a:t>
            </a:r>
            <a:r>
              <a:rPr lang="en-US" sz="1500" dirty="0" smtClean="0">
                <a:solidFill>
                  <a:srgbClr val="525051"/>
                </a:solidFill>
                <a:latin typeface="Segoe UI Semibold" pitchFamily="34" charset="0"/>
              </a:rPr>
              <a:t> </a:t>
            </a:r>
            <a:r>
              <a:rPr lang="en-US" sz="1500" dirty="0">
                <a:solidFill>
                  <a:srgbClr val="525051"/>
                </a:solidFill>
                <a:latin typeface="Segoe UI Semibold" pitchFamily="34" charset="0"/>
              </a:rPr>
              <a:t>Amsterdam</a:t>
            </a:r>
          </a:p>
        </p:txBody>
      </p:sp>
      <p:cxnSp>
        <p:nvCxnSpPr>
          <p:cNvPr id="35" name="Straight Connector 34"/>
          <p:cNvCxnSpPr>
            <a:stCxn id="12" idx="5"/>
          </p:cNvCxnSpPr>
          <p:nvPr/>
        </p:nvCxnSpPr>
        <p:spPr>
          <a:xfrm>
            <a:off x="1973070" y="2747483"/>
            <a:ext cx="569873" cy="346927"/>
          </a:xfrm>
          <a:prstGeom prst="line">
            <a:avLst/>
          </a:prstGeom>
          <a:ln w="6350">
            <a:solidFill>
              <a:srgbClr val="525051"/>
            </a:solidFill>
          </a:ln>
        </p:spPr>
        <p:style>
          <a:lnRef idx="1">
            <a:schemeClr val="accent1"/>
          </a:lnRef>
          <a:fillRef idx="0">
            <a:schemeClr val="accent1"/>
          </a:fillRef>
          <a:effectRef idx="0">
            <a:schemeClr val="accent1"/>
          </a:effectRef>
          <a:fontRef idx="minor">
            <a:schemeClr val="tx1"/>
          </a:fontRef>
        </p:style>
      </p:cxnSp>
      <p:sp>
        <p:nvSpPr>
          <p:cNvPr id="36" name="TextBox 13"/>
          <p:cNvSpPr txBox="1">
            <a:spLocks noChangeArrowheads="1"/>
          </p:cNvSpPr>
          <p:nvPr/>
        </p:nvSpPr>
        <p:spPr bwMode="auto">
          <a:xfrm>
            <a:off x="220002" y="3339886"/>
            <a:ext cx="1771313" cy="353458"/>
          </a:xfrm>
          <a:prstGeom prst="rect">
            <a:avLst/>
          </a:prstGeom>
          <a:solidFill>
            <a:schemeClr val="bg1"/>
          </a:solidFill>
          <a:ln w="6350">
            <a:solidFill>
              <a:schemeClr val="bg2"/>
            </a:solidFill>
            <a:miter lim="800000"/>
            <a:headEnd/>
            <a:tailEnd/>
          </a:ln>
        </p:spPr>
        <p:txBody>
          <a:bodyPr wrap="square" lIns="121435" tIns="60720" rIns="121435" bIns="60720">
            <a:spAutoFit/>
          </a:bodyPr>
          <a:lstStyle/>
          <a:p>
            <a:pPr defTabSz="1217756"/>
            <a:r>
              <a:rPr lang="en-US" sz="1500" dirty="0">
                <a:solidFill>
                  <a:srgbClr val="525051"/>
                </a:solidFill>
                <a:latin typeface="Segoe UI Semibold" pitchFamily="34" charset="0"/>
              </a:rPr>
              <a:t>South Central US</a:t>
            </a:r>
          </a:p>
        </p:txBody>
      </p:sp>
      <p:grpSp>
        <p:nvGrpSpPr>
          <p:cNvPr id="37" name="Group 148"/>
          <p:cNvGrpSpPr/>
          <p:nvPr/>
        </p:nvGrpSpPr>
        <p:grpSpPr>
          <a:xfrm>
            <a:off x="6195222" y="3193525"/>
            <a:ext cx="600562" cy="236291"/>
            <a:chOff x="1933575" y="510402"/>
            <a:chExt cx="590550" cy="394473"/>
          </a:xfrm>
        </p:grpSpPr>
        <p:sp>
          <p:nvSpPr>
            <p:cNvPr id="38" name="Oval 37"/>
            <p:cNvSpPr/>
            <p:nvPr/>
          </p:nvSpPr>
          <p:spPr bwMode="auto">
            <a:xfrm>
              <a:off x="1933575" y="676274"/>
              <a:ext cx="590550" cy="228601"/>
            </a:xfrm>
            <a:prstGeom prst="ellipse">
              <a:avLst/>
            </a:prstGeom>
            <a:solidFill>
              <a:schemeClr val="lt1">
                <a:alpha val="31000"/>
              </a:schemeClr>
            </a:solidFill>
            <a:ln w="6350">
              <a:solidFill>
                <a:srgbClr val="52505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1214150"/>
              <a:endParaRPr lang="en-US" sz="2300" spc="-68" dirty="0">
                <a:ln>
                  <a:solidFill>
                    <a:srgbClr val="525051"/>
                  </a:solidFill>
                </a:ln>
                <a:gradFill>
                  <a:gsLst>
                    <a:gs pos="0">
                      <a:srgbClr val="000000"/>
                    </a:gs>
                    <a:gs pos="100000">
                      <a:srgbClr val="000000"/>
                    </a:gs>
                  </a:gsLst>
                  <a:lin ang="5400000" scaled="0"/>
                </a:gradFill>
              </a:endParaRPr>
            </a:p>
          </p:txBody>
        </p:sp>
        <p:grpSp>
          <p:nvGrpSpPr>
            <p:cNvPr id="39" name="Group 110"/>
            <p:cNvGrpSpPr/>
            <p:nvPr/>
          </p:nvGrpSpPr>
          <p:grpSpPr>
            <a:xfrm>
              <a:off x="2048154" y="510402"/>
              <a:ext cx="407419" cy="345058"/>
              <a:chOff x="-2293085" y="806266"/>
              <a:chExt cx="319677" cy="345058"/>
            </a:xfrm>
          </p:grpSpPr>
          <p:pic>
            <p:nvPicPr>
              <p:cNvPr id="40" name="Picture 29" descr="Server"/>
              <p:cNvPicPr>
                <a:picLocks noChangeAspect="1" noChangeArrowheads="1"/>
              </p:cNvPicPr>
              <p:nvPr/>
            </p:nvPicPr>
            <p:blipFill>
              <a:blip r:embed="rId6" cstate="print"/>
              <a:stretch>
                <a:fillRect/>
              </a:stretch>
            </p:blipFill>
            <p:spPr bwMode="auto">
              <a:xfrm>
                <a:off x="-2293085" y="806266"/>
                <a:ext cx="170059" cy="336682"/>
              </a:xfrm>
              <a:prstGeom prst="rect">
                <a:avLst/>
              </a:prstGeom>
              <a:noFill/>
              <a:ln>
                <a:noFill/>
              </a:ln>
            </p:spPr>
          </p:pic>
          <p:pic>
            <p:nvPicPr>
              <p:cNvPr id="41" name="Picture 9" descr="D:\Aeshen\TechNet 2006\12-December\Msft-longhorn-papers\TDM Deck\Windows Illustration Icons\Internet.png"/>
              <p:cNvPicPr>
                <a:picLocks noChangeAspect="1" noChangeArrowheads="1"/>
              </p:cNvPicPr>
              <p:nvPr/>
            </p:nvPicPr>
            <p:blipFill>
              <a:blip r:embed="rId7" cstate="print"/>
              <a:stretch>
                <a:fillRect/>
              </a:stretch>
            </p:blipFill>
            <p:spPr bwMode="auto">
              <a:xfrm>
                <a:off x="-2149651" y="914400"/>
                <a:ext cx="176243" cy="236924"/>
              </a:xfrm>
              <a:prstGeom prst="rect">
                <a:avLst/>
              </a:prstGeom>
              <a:noFill/>
              <a:ln>
                <a:noFill/>
              </a:ln>
            </p:spPr>
          </p:pic>
        </p:grpSp>
      </p:grpSp>
      <p:grpSp>
        <p:nvGrpSpPr>
          <p:cNvPr id="42" name="Group 142"/>
          <p:cNvGrpSpPr/>
          <p:nvPr/>
        </p:nvGrpSpPr>
        <p:grpSpPr>
          <a:xfrm>
            <a:off x="6451407" y="2734973"/>
            <a:ext cx="600562" cy="236291"/>
            <a:chOff x="1933575" y="510402"/>
            <a:chExt cx="590550" cy="394473"/>
          </a:xfrm>
        </p:grpSpPr>
        <p:sp>
          <p:nvSpPr>
            <p:cNvPr id="43" name="Oval 42"/>
            <p:cNvSpPr/>
            <p:nvPr/>
          </p:nvSpPr>
          <p:spPr bwMode="auto">
            <a:xfrm>
              <a:off x="1933575" y="676274"/>
              <a:ext cx="590550" cy="228601"/>
            </a:xfrm>
            <a:prstGeom prst="ellipse">
              <a:avLst/>
            </a:prstGeom>
            <a:solidFill>
              <a:schemeClr val="lt1">
                <a:alpha val="31000"/>
              </a:schemeClr>
            </a:solidFill>
            <a:ln w="6350">
              <a:solidFill>
                <a:srgbClr val="52505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1214150"/>
              <a:endParaRPr lang="en-US" sz="2300" spc="-68" dirty="0">
                <a:ln>
                  <a:solidFill>
                    <a:srgbClr val="525051"/>
                  </a:solidFill>
                </a:ln>
                <a:gradFill>
                  <a:gsLst>
                    <a:gs pos="0">
                      <a:srgbClr val="000000"/>
                    </a:gs>
                    <a:gs pos="100000">
                      <a:srgbClr val="000000"/>
                    </a:gs>
                  </a:gsLst>
                  <a:lin ang="5400000" scaled="0"/>
                </a:gradFill>
              </a:endParaRPr>
            </a:p>
          </p:txBody>
        </p:sp>
        <p:grpSp>
          <p:nvGrpSpPr>
            <p:cNvPr id="44" name="Group 110"/>
            <p:cNvGrpSpPr/>
            <p:nvPr/>
          </p:nvGrpSpPr>
          <p:grpSpPr>
            <a:xfrm>
              <a:off x="2048154" y="510402"/>
              <a:ext cx="407419" cy="345058"/>
              <a:chOff x="-2293085" y="806266"/>
              <a:chExt cx="319677" cy="345058"/>
            </a:xfrm>
          </p:grpSpPr>
          <p:pic>
            <p:nvPicPr>
              <p:cNvPr id="45" name="Picture 29" descr="Server"/>
              <p:cNvPicPr>
                <a:picLocks noChangeAspect="1" noChangeArrowheads="1"/>
              </p:cNvPicPr>
              <p:nvPr/>
            </p:nvPicPr>
            <p:blipFill>
              <a:blip r:embed="rId6" cstate="print"/>
              <a:stretch>
                <a:fillRect/>
              </a:stretch>
            </p:blipFill>
            <p:spPr bwMode="auto">
              <a:xfrm>
                <a:off x="-2293085" y="806266"/>
                <a:ext cx="170059" cy="336682"/>
              </a:xfrm>
              <a:prstGeom prst="rect">
                <a:avLst/>
              </a:prstGeom>
              <a:noFill/>
              <a:ln>
                <a:noFill/>
              </a:ln>
            </p:spPr>
          </p:pic>
          <p:pic>
            <p:nvPicPr>
              <p:cNvPr id="46" name="Picture 9" descr="D:\Aeshen\TechNet 2006\12-December\Msft-longhorn-papers\TDM Deck\Windows Illustration Icons\Internet.png"/>
              <p:cNvPicPr>
                <a:picLocks noChangeAspect="1" noChangeArrowheads="1"/>
              </p:cNvPicPr>
              <p:nvPr/>
            </p:nvPicPr>
            <p:blipFill>
              <a:blip r:embed="rId7" cstate="print"/>
              <a:stretch>
                <a:fillRect/>
              </a:stretch>
            </p:blipFill>
            <p:spPr bwMode="auto">
              <a:xfrm>
                <a:off x="-2149651" y="914400"/>
                <a:ext cx="176243" cy="236924"/>
              </a:xfrm>
              <a:prstGeom prst="rect">
                <a:avLst/>
              </a:prstGeom>
              <a:noFill/>
              <a:ln>
                <a:noFill/>
              </a:ln>
            </p:spPr>
          </p:pic>
        </p:grpSp>
      </p:grpSp>
      <p:grpSp>
        <p:nvGrpSpPr>
          <p:cNvPr id="47" name="Group 129"/>
          <p:cNvGrpSpPr/>
          <p:nvPr/>
        </p:nvGrpSpPr>
        <p:grpSpPr>
          <a:xfrm>
            <a:off x="3332489" y="2101660"/>
            <a:ext cx="600562" cy="236291"/>
            <a:chOff x="1933575" y="510402"/>
            <a:chExt cx="590550" cy="394473"/>
          </a:xfrm>
        </p:grpSpPr>
        <p:sp>
          <p:nvSpPr>
            <p:cNvPr id="48" name="Oval 47"/>
            <p:cNvSpPr/>
            <p:nvPr/>
          </p:nvSpPr>
          <p:spPr bwMode="auto">
            <a:xfrm>
              <a:off x="1933575" y="676274"/>
              <a:ext cx="590550" cy="228601"/>
            </a:xfrm>
            <a:prstGeom prst="ellipse">
              <a:avLst/>
            </a:prstGeom>
            <a:solidFill>
              <a:schemeClr val="lt1">
                <a:alpha val="31000"/>
              </a:schemeClr>
            </a:solidFill>
            <a:ln w="6350">
              <a:solidFill>
                <a:srgbClr val="52505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1214150"/>
              <a:endParaRPr lang="en-US" sz="2300" spc="-68" dirty="0">
                <a:gradFill>
                  <a:gsLst>
                    <a:gs pos="0">
                      <a:srgbClr val="000000"/>
                    </a:gs>
                    <a:gs pos="100000">
                      <a:srgbClr val="000000"/>
                    </a:gs>
                  </a:gsLst>
                  <a:lin ang="5400000" scaled="0"/>
                </a:gradFill>
              </a:endParaRPr>
            </a:p>
          </p:txBody>
        </p:sp>
        <p:grpSp>
          <p:nvGrpSpPr>
            <p:cNvPr id="49" name="Group 110"/>
            <p:cNvGrpSpPr/>
            <p:nvPr/>
          </p:nvGrpSpPr>
          <p:grpSpPr>
            <a:xfrm>
              <a:off x="2048154" y="510402"/>
              <a:ext cx="407419" cy="345058"/>
              <a:chOff x="-2293085" y="806266"/>
              <a:chExt cx="319677" cy="345058"/>
            </a:xfrm>
          </p:grpSpPr>
          <p:pic>
            <p:nvPicPr>
              <p:cNvPr id="50" name="Picture 29" descr="Server"/>
              <p:cNvPicPr>
                <a:picLocks noChangeAspect="1" noChangeArrowheads="1"/>
              </p:cNvPicPr>
              <p:nvPr/>
            </p:nvPicPr>
            <p:blipFill>
              <a:blip r:embed="rId6" cstate="print"/>
              <a:stretch>
                <a:fillRect/>
              </a:stretch>
            </p:blipFill>
            <p:spPr bwMode="auto">
              <a:xfrm>
                <a:off x="-2293085" y="806266"/>
                <a:ext cx="170059" cy="336682"/>
              </a:xfrm>
              <a:prstGeom prst="rect">
                <a:avLst/>
              </a:prstGeom>
              <a:noFill/>
              <a:ln>
                <a:noFill/>
              </a:ln>
            </p:spPr>
          </p:pic>
          <p:pic>
            <p:nvPicPr>
              <p:cNvPr id="51" name="Picture 9" descr="D:\Aeshen\TechNet 2006\12-December\Msft-longhorn-papers\TDM Deck\Windows Illustration Icons\Internet.png"/>
              <p:cNvPicPr>
                <a:picLocks noChangeAspect="1" noChangeArrowheads="1"/>
              </p:cNvPicPr>
              <p:nvPr/>
            </p:nvPicPr>
            <p:blipFill>
              <a:blip r:embed="rId7" cstate="print"/>
              <a:stretch>
                <a:fillRect/>
              </a:stretch>
            </p:blipFill>
            <p:spPr bwMode="auto">
              <a:xfrm>
                <a:off x="-2149651" y="914400"/>
                <a:ext cx="176243" cy="236924"/>
              </a:xfrm>
              <a:prstGeom prst="rect">
                <a:avLst/>
              </a:prstGeom>
              <a:noFill/>
              <a:ln>
                <a:noFill/>
              </a:ln>
            </p:spPr>
          </p:pic>
        </p:grpSp>
      </p:grpSp>
      <p:grpSp>
        <p:nvGrpSpPr>
          <p:cNvPr id="53" name="Group 117"/>
          <p:cNvGrpSpPr/>
          <p:nvPr/>
        </p:nvGrpSpPr>
        <p:grpSpPr>
          <a:xfrm>
            <a:off x="1942387" y="2443673"/>
            <a:ext cx="600562" cy="236291"/>
            <a:chOff x="1933575" y="510402"/>
            <a:chExt cx="590550" cy="394473"/>
          </a:xfrm>
        </p:grpSpPr>
        <p:sp>
          <p:nvSpPr>
            <p:cNvPr id="54" name="Oval 53"/>
            <p:cNvSpPr/>
            <p:nvPr/>
          </p:nvSpPr>
          <p:spPr bwMode="auto">
            <a:xfrm>
              <a:off x="1933575" y="676274"/>
              <a:ext cx="590550" cy="228601"/>
            </a:xfrm>
            <a:prstGeom prst="ellipse">
              <a:avLst/>
            </a:prstGeom>
            <a:solidFill>
              <a:schemeClr val="lt1">
                <a:alpha val="31000"/>
              </a:schemeClr>
            </a:solidFill>
            <a:ln w="6350">
              <a:solidFill>
                <a:srgbClr val="52505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1214150"/>
              <a:endParaRPr lang="en-US" sz="2300" spc="-68" dirty="0">
                <a:gradFill>
                  <a:gsLst>
                    <a:gs pos="0">
                      <a:srgbClr val="000000"/>
                    </a:gs>
                    <a:gs pos="100000">
                      <a:srgbClr val="000000"/>
                    </a:gs>
                  </a:gsLst>
                  <a:lin ang="5400000" scaled="0"/>
                </a:gradFill>
              </a:endParaRPr>
            </a:p>
          </p:txBody>
        </p:sp>
        <p:grpSp>
          <p:nvGrpSpPr>
            <p:cNvPr id="55" name="Group 110"/>
            <p:cNvGrpSpPr/>
            <p:nvPr/>
          </p:nvGrpSpPr>
          <p:grpSpPr>
            <a:xfrm>
              <a:off x="2048154" y="510402"/>
              <a:ext cx="407419" cy="345058"/>
              <a:chOff x="-2293085" y="806266"/>
              <a:chExt cx="319677" cy="345058"/>
            </a:xfrm>
          </p:grpSpPr>
          <p:pic>
            <p:nvPicPr>
              <p:cNvPr id="56" name="Picture 29" descr="Server"/>
              <p:cNvPicPr>
                <a:picLocks noChangeAspect="1" noChangeArrowheads="1"/>
              </p:cNvPicPr>
              <p:nvPr/>
            </p:nvPicPr>
            <p:blipFill>
              <a:blip r:embed="rId6" cstate="print"/>
              <a:stretch>
                <a:fillRect/>
              </a:stretch>
            </p:blipFill>
            <p:spPr bwMode="auto">
              <a:xfrm>
                <a:off x="-2293085" y="806266"/>
                <a:ext cx="170059" cy="336682"/>
              </a:xfrm>
              <a:prstGeom prst="rect">
                <a:avLst/>
              </a:prstGeom>
              <a:noFill/>
              <a:ln>
                <a:noFill/>
              </a:ln>
            </p:spPr>
          </p:pic>
          <p:pic>
            <p:nvPicPr>
              <p:cNvPr id="57" name="Picture 9" descr="D:\Aeshen\TechNet 2006\12-December\Msft-longhorn-papers\TDM Deck\Windows Illustration Icons\Internet.png"/>
              <p:cNvPicPr>
                <a:picLocks noChangeAspect="1" noChangeArrowheads="1"/>
              </p:cNvPicPr>
              <p:nvPr/>
            </p:nvPicPr>
            <p:blipFill>
              <a:blip r:embed="rId7" cstate="print"/>
              <a:stretch>
                <a:fillRect/>
              </a:stretch>
            </p:blipFill>
            <p:spPr bwMode="auto">
              <a:xfrm>
                <a:off x="-2149651" y="914400"/>
                <a:ext cx="176243" cy="236924"/>
              </a:xfrm>
              <a:prstGeom prst="rect">
                <a:avLst/>
              </a:prstGeom>
              <a:noFill/>
              <a:ln>
                <a:noFill/>
              </a:ln>
            </p:spPr>
          </p:pic>
        </p:grpSp>
      </p:grpSp>
      <p:sp>
        <p:nvSpPr>
          <p:cNvPr id="58" name="TextBox 13"/>
          <p:cNvSpPr txBox="1">
            <a:spLocks noChangeArrowheads="1"/>
          </p:cNvSpPr>
          <p:nvPr/>
        </p:nvSpPr>
        <p:spPr bwMode="auto">
          <a:xfrm>
            <a:off x="2207843" y="1505739"/>
            <a:ext cx="931291" cy="353458"/>
          </a:xfrm>
          <a:prstGeom prst="rect">
            <a:avLst/>
          </a:prstGeom>
          <a:solidFill>
            <a:schemeClr val="bg1"/>
          </a:solidFill>
          <a:ln w="6350">
            <a:solidFill>
              <a:schemeClr val="bg2"/>
            </a:solidFill>
            <a:miter lim="800000"/>
            <a:headEnd/>
            <a:tailEnd/>
          </a:ln>
        </p:spPr>
        <p:txBody>
          <a:bodyPr wrap="square" lIns="121435" tIns="60720" rIns="121435" bIns="60720">
            <a:spAutoFit/>
          </a:bodyPr>
          <a:lstStyle/>
          <a:p>
            <a:pPr defTabSz="1217756"/>
            <a:r>
              <a:rPr lang="en-US" sz="1500" dirty="0" smtClean="0">
                <a:solidFill>
                  <a:srgbClr val="525051"/>
                </a:solidFill>
                <a:latin typeface="Segoe UI Semibold" pitchFamily="34" charset="0"/>
              </a:rPr>
              <a:t>East</a:t>
            </a:r>
            <a:r>
              <a:rPr lang="ru-RU" sz="1500" dirty="0" smtClean="0">
                <a:solidFill>
                  <a:srgbClr val="525051"/>
                </a:solidFill>
                <a:latin typeface="Segoe UI Semibold" pitchFamily="34" charset="0"/>
              </a:rPr>
              <a:t> </a:t>
            </a:r>
            <a:r>
              <a:rPr lang="en-US" sz="1500" dirty="0" smtClean="0">
                <a:solidFill>
                  <a:srgbClr val="525051"/>
                </a:solidFill>
                <a:latin typeface="Segoe UI Semibold" pitchFamily="34" charset="0"/>
              </a:rPr>
              <a:t>US</a:t>
            </a:r>
            <a:endParaRPr lang="en-US" sz="1500" dirty="0">
              <a:solidFill>
                <a:srgbClr val="525051"/>
              </a:solidFill>
              <a:latin typeface="Segoe UI Semibold" pitchFamily="34" charset="0"/>
            </a:endParaRPr>
          </a:p>
        </p:txBody>
      </p:sp>
      <p:cxnSp>
        <p:nvCxnSpPr>
          <p:cNvPr id="59" name="Straight Connector 58"/>
          <p:cNvCxnSpPr>
            <a:stCxn id="57" idx="0"/>
          </p:cNvCxnSpPr>
          <p:nvPr/>
        </p:nvCxnSpPr>
        <p:spPr>
          <a:xfrm flipV="1">
            <a:off x="2359019" y="1811644"/>
            <a:ext cx="183925" cy="696803"/>
          </a:xfrm>
          <a:prstGeom prst="line">
            <a:avLst/>
          </a:prstGeom>
          <a:ln w="6350">
            <a:solidFill>
              <a:srgbClr val="525051"/>
            </a:solidFill>
          </a:ln>
        </p:spPr>
        <p:style>
          <a:lnRef idx="1">
            <a:schemeClr val="accent1"/>
          </a:lnRef>
          <a:fillRef idx="0">
            <a:schemeClr val="accent1"/>
          </a:fillRef>
          <a:effectRef idx="0">
            <a:schemeClr val="accent1"/>
          </a:effectRef>
          <a:fontRef idx="minor">
            <a:schemeClr val="tx1"/>
          </a:fontRef>
        </p:style>
      </p:cxnSp>
      <p:grpSp>
        <p:nvGrpSpPr>
          <p:cNvPr id="60" name="Group 109"/>
          <p:cNvGrpSpPr/>
          <p:nvPr/>
        </p:nvGrpSpPr>
        <p:grpSpPr>
          <a:xfrm>
            <a:off x="1007177" y="2498681"/>
            <a:ext cx="600562" cy="236291"/>
            <a:chOff x="1933575" y="510402"/>
            <a:chExt cx="590550" cy="394473"/>
          </a:xfrm>
        </p:grpSpPr>
        <p:sp>
          <p:nvSpPr>
            <p:cNvPr id="61" name="Oval 60"/>
            <p:cNvSpPr/>
            <p:nvPr/>
          </p:nvSpPr>
          <p:spPr bwMode="auto">
            <a:xfrm>
              <a:off x="1933575" y="676274"/>
              <a:ext cx="590550" cy="228601"/>
            </a:xfrm>
            <a:prstGeom prst="ellipse">
              <a:avLst/>
            </a:prstGeom>
            <a:solidFill>
              <a:schemeClr val="lt1">
                <a:alpha val="31000"/>
              </a:schemeClr>
            </a:solidFill>
            <a:ln w="6350">
              <a:solidFill>
                <a:srgbClr val="52505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1214150"/>
              <a:endParaRPr lang="en-US" sz="2300" spc="-68" dirty="0">
                <a:gradFill>
                  <a:gsLst>
                    <a:gs pos="0">
                      <a:srgbClr val="000000"/>
                    </a:gs>
                    <a:gs pos="100000">
                      <a:srgbClr val="000000"/>
                    </a:gs>
                  </a:gsLst>
                  <a:lin ang="5400000" scaled="0"/>
                </a:gradFill>
              </a:endParaRPr>
            </a:p>
          </p:txBody>
        </p:sp>
        <p:grpSp>
          <p:nvGrpSpPr>
            <p:cNvPr id="62" name="Group 110"/>
            <p:cNvGrpSpPr/>
            <p:nvPr/>
          </p:nvGrpSpPr>
          <p:grpSpPr>
            <a:xfrm>
              <a:off x="2048154" y="510402"/>
              <a:ext cx="407419" cy="345058"/>
              <a:chOff x="-2293085" y="806266"/>
              <a:chExt cx="319677" cy="345058"/>
            </a:xfrm>
          </p:grpSpPr>
          <p:pic>
            <p:nvPicPr>
              <p:cNvPr id="63" name="Picture 29" descr="Server"/>
              <p:cNvPicPr>
                <a:picLocks noChangeAspect="1" noChangeArrowheads="1"/>
              </p:cNvPicPr>
              <p:nvPr/>
            </p:nvPicPr>
            <p:blipFill>
              <a:blip r:embed="rId6" cstate="print"/>
              <a:stretch>
                <a:fillRect/>
              </a:stretch>
            </p:blipFill>
            <p:spPr bwMode="auto">
              <a:xfrm>
                <a:off x="-2293085" y="806266"/>
                <a:ext cx="170059" cy="336682"/>
              </a:xfrm>
              <a:prstGeom prst="rect">
                <a:avLst/>
              </a:prstGeom>
              <a:noFill/>
              <a:ln>
                <a:noFill/>
              </a:ln>
            </p:spPr>
          </p:pic>
          <p:pic>
            <p:nvPicPr>
              <p:cNvPr id="64" name="Picture 9" descr="D:\Aeshen\TechNet 2006\12-December\Msft-longhorn-papers\TDM Deck\Windows Illustration Icons\Internet.png"/>
              <p:cNvPicPr>
                <a:picLocks noChangeAspect="1" noChangeArrowheads="1"/>
              </p:cNvPicPr>
              <p:nvPr/>
            </p:nvPicPr>
            <p:blipFill>
              <a:blip r:embed="rId7" cstate="print"/>
              <a:stretch>
                <a:fillRect/>
              </a:stretch>
            </p:blipFill>
            <p:spPr bwMode="auto">
              <a:xfrm>
                <a:off x="-2149651" y="914400"/>
                <a:ext cx="176243" cy="236924"/>
              </a:xfrm>
              <a:prstGeom prst="rect">
                <a:avLst/>
              </a:prstGeom>
              <a:noFill/>
              <a:ln>
                <a:noFill/>
              </a:ln>
            </p:spPr>
          </p:pic>
        </p:grpSp>
      </p:grpSp>
      <p:sp>
        <p:nvSpPr>
          <p:cNvPr id="65" name="TextBox 13"/>
          <p:cNvSpPr txBox="1">
            <a:spLocks noChangeArrowheads="1"/>
          </p:cNvSpPr>
          <p:nvPr/>
        </p:nvSpPr>
        <p:spPr bwMode="auto">
          <a:xfrm>
            <a:off x="274595" y="1849330"/>
            <a:ext cx="1032859" cy="353458"/>
          </a:xfrm>
          <a:prstGeom prst="rect">
            <a:avLst/>
          </a:prstGeom>
          <a:solidFill>
            <a:schemeClr val="bg1"/>
          </a:solidFill>
          <a:ln w="6350">
            <a:solidFill>
              <a:schemeClr val="bg2"/>
            </a:solidFill>
            <a:miter lim="800000"/>
            <a:headEnd/>
            <a:tailEnd/>
          </a:ln>
        </p:spPr>
        <p:txBody>
          <a:bodyPr wrap="square" lIns="121435" tIns="60720" rIns="121435" bIns="60720">
            <a:spAutoFit/>
          </a:bodyPr>
          <a:lstStyle/>
          <a:p>
            <a:pPr defTabSz="1217756"/>
            <a:r>
              <a:rPr lang="en-US" sz="1500" dirty="0">
                <a:solidFill>
                  <a:srgbClr val="525051"/>
                </a:solidFill>
                <a:latin typeface="Segoe UI Semibold" pitchFamily="34" charset="0"/>
              </a:rPr>
              <a:t>West US</a:t>
            </a:r>
          </a:p>
        </p:txBody>
      </p:sp>
      <p:cxnSp>
        <p:nvCxnSpPr>
          <p:cNvPr id="66" name="Straight Connector 65"/>
          <p:cNvCxnSpPr>
            <a:stCxn id="65" idx="2"/>
            <a:endCxn id="61" idx="1"/>
          </p:cNvCxnSpPr>
          <p:nvPr/>
        </p:nvCxnSpPr>
        <p:spPr>
          <a:xfrm>
            <a:off x="791025" y="2202788"/>
            <a:ext cx="304102" cy="41530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a:off x="4171086" y="2533655"/>
            <a:ext cx="675521" cy="605892"/>
          </a:xfrm>
          <a:prstGeom prst="line">
            <a:avLst/>
          </a:prstGeom>
          <a:ln w="6350">
            <a:solidFill>
              <a:srgbClr val="52505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8839352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p:cNvPicPr>
            <a:picLocks noChangeAspect="1" noChangeArrowheads="1"/>
          </p:cNvPicPr>
          <p:nvPr/>
        </p:nvPicPr>
        <p:blipFill>
          <a:blip r:embed="rId2"/>
          <a:srcRect/>
          <a:stretch>
            <a:fillRect/>
          </a:stretch>
        </p:blipFill>
        <p:spPr bwMode="auto">
          <a:xfrm>
            <a:off x="4947142" y="3669032"/>
            <a:ext cx="5089174" cy="2148331"/>
          </a:xfrm>
          <a:prstGeom prst="rect">
            <a:avLst/>
          </a:prstGeom>
          <a:noFill/>
          <a:ln w="9525">
            <a:noFill/>
            <a:miter lim="800000"/>
            <a:headEnd/>
            <a:tailEnd/>
          </a:ln>
        </p:spPr>
      </p:pic>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275" y="1412777"/>
            <a:ext cx="5639154" cy="21932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82656" y="1412782"/>
            <a:ext cx="3291315" cy="22078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5275" y="3669033"/>
            <a:ext cx="4534207" cy="25511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itle 2"/>
          <p:cNvSpPr>
            <a:spLocks noGrp="1"/>
          </p:cNvSpPr>
          <p:nvPr>
            <p:ph type="title"/>
          </p:nvPr>
        </p:nvSpPr>
        <p:spPr>
          <a:xfrm>
            <a:off x="365626" y="308585"/>
            <a:ext cx="10654409" cy="653771"/>
          </a:xfrm>
        </p:spPr>
        <p:txBody>
          <a:bodyPr>
            <a:normAutofit fontScale="90000"/>
          </a:bodyPr>
          <a:lstStyle/>
          <a:p>
            <a:r>
              <a:rPr lang="en-US" dirty="0" smtClean="0">
                <a:latin typeface="Segoe Light" pitchFamily="34" charset="0"/>
              </a:rPr>
              <a:t>Windows Azure - </a:t>
            </a:r>
            <a:r>
              <a:rPr lang="ru-RU" dirty="0" smtClean="0">
                <a:latin typeface="Segoe Light" pitchFamily="34" charset="0"/>
              </a:rPr>
              <a:t>инфраструктура</a:t>
            </a:r>
            <a:br>
              <a:rPr lang="ru-RU" dirty="0" smtClean="0">
                <a:latin typeface="Segoe Light" pitchFamily="34" charset="0"/>
              </a:rPr>
            </a:br>
            <a:endParaRPr lang="en-US" dirty="0">
              <a:latin typeface="Segoe Light" pitchFamily="34" charset="0"/>
            </a:endParaRPr>
          </a:p>
        </p:txBody>
      </p:sp>
      <p:sp>
        <p:nvSpPr>
          <p:cNvPr id="2" name="TextBox 1"/>
          <p:cNvSpPr txBox="1"/>
          <p:nvPr/>
        </p:nvSpPr>
        <p:spPr>
          <a:xfrm>
            <a:off x="4989837" y="5750005"/>
            <a:ext cx="5046479" cy="1107996"/>
          </a:xfrm>
          <a:prstGeom prst="rect">
            <a:avLst/>
          </a:prstGeom>
          <a:noFill/>
        </p:spPr>
        <p:txBody>
          <a:bodyPr wrap="none" lIns="121899" tIns="60949" rIns="121899" bIns="60949" rtlCol="0">
            <a:spAutoFit/>
          </a:bodyPr>
          <a:lstStyle/>
          <a:p>
            <a:r>
              <a:rPr lang="ru-RU" sz="3200" b="1" dirty="0">
                <a:latin typeface="Segoe UI Light" pitchFamily="34" charset="0"/>
              </a:rPr>
              <a:t>Подробнее о датацентрах </a:t>
            </a:r>
          </a:p>
          <a:p>
            <a:r>
              <a:rPr lang="en-US" sz="3200" b="1" dirty="0">
                <a:latin typeface="Segoe UI Light" pitchFamily="34" charset="0"/>
              </a:rPr>
              <a:t>Microsoft: </a:t>
            </a:r>
            <a:r>
              <a:rPr lang="en-US" sz="3200" b="1" dirty="0">
                <a:latin typeface="Segoe UI Light" pitchFamily="34" charset="0"/>
                <a:hlinkClick r:id="rId6"/>
              </a:rPr>
              <a:t>ou.gs/</a:t>
            </a:r>
            <a:r>
              <a:rPr lang="en-US" sz="3200" b="1" dirty="0" err="1">
                <a:latin typeface="Segoe UI Light" pitchFamily="34" charset="0"/>
                <a:hlinkClick r:id="rId6"/>
              </a:rPr>
              <a:t>wadc</a:t>
            </a:r>
            <a:endParaRPr lang="en-US" sz="3200" b="1" dirty="0">
              <a:latin typeface="Segoe UI Light" pitchFamily="34" charset="0"/>
            </a:endParaRPr>
          </a:p>
        </p:txBody>
      </p:sp>
    </p:spTree>
    <p:extLst>
      <p:ext uri="{BB962C8B-B14F-4D97-AF65-F5344CB8AC3E}">
        <p14:creationId xmlns:p14="http://schemas.microsoft.com/office/powerpoint/2010/main" val="43397649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1495794"/>
          </a:xfrm>
        </p:spPr>
        <p:txBody>
          <a:bodyPr/>
          <a:lstStyle/>
          <a:p>
            <a:r>
              <a:rPr lang="ru-RU" dirty="0" smtClean="0"/>
              <a:t>Облачные сервисы</a:t>
            </a:r>
            <a:r>
              <a:rPr lang="en-US" dirty="0" smtClean="0"/>
              <a:t> – </a:t>
            </a:r>
            <a:r>
              <a:rPr lang="ru-RU" dirty="0" smtClean="0"/>
              <a:t>вычислительные ресурсы</a:t>
            </a:r>
            <a:endParaRPr lang="en-US" dirty="0"/>
          </a:p>
        </p:txBody>
      </p:sp>
      <p:sp>
        <p:nvSpPr>
          <p:cNvPr id="3" name="Content Placeholder 2"/>
          <p:cNvSpPr>
            <a:spLocks noGrp="1"/>
          </p:cNvSpPr>
          <p:nvPr>
            <p:ph type="body" sz="quarter" idx="10"/>
          </p:nvPr>
        </p:nvSpPr>
        <p:spPr>
          <a:xfrm>
            <a:off x="604456" y="2017002"/>
            <a:ext cx="11149013" cy="3836435"/>
          </a:xfrm>
        </p:spPr>
        <p:txBody>
          <a:bodyPr/>
          <a:lstStyle/>
          <a:p>
            <a:pPr marL="574675" indent="-571500">
              <a:buFont typeface="Arial" panose="020B0604020202020204" pitchFamily="34" charset="0"/>
              <a:buChar char="•"/>
            </a:pPr>
            <a:r>
              <a:rPr lang="en-US" sz="3600" dirty="0" smtClean="0">
                <a:solidFill>
                  <a:schemeClr val="accent2">
                    <a:alpha val="99000"/>
                  </a:schemeClr>
                </a:solidFill>
              </a:rPr>
              <a:t>Web Site – </a:t>
            </a:r>
            <a:r>
              <a:rPr lang="ru-RU" sz="3600" dirty="0" smtClean="0">
                <a:solidFill>
                  <a:schemeClr val="accent2">
                    <a:alpha val="99000"/>
                  </a:schemeClr>
                </a:solidFill>
              </a:rPr>
              <a:t>размещение сайтов на популярных фреймворках</a:t>
            </a:r>
            <a:endParaRPr lang="en-US" sz="3600" dirty="0">
              <a:solidFill>
                <a:schemeClr val="accent2">
                  <a:alpha val="99000"/>
                </a:schemeClr>
              </a:solidFill>
            </a:endParaRPr>
          </a:p>
          <a:p>
            <a:pPr marL="574675" indent="-571500">
              <a:buFont typeface="Arial" panose="020B0604020202020204" pitchFamily="34" charset="0"/>
              <a:buChar char="•"/>
            </a:pPr>
            <a:r>
              <a:rPr lang="en-US" sz="3600" dirty="0" smtClean="0">
                <a:solidFill>
                  <a:schemeClr val="accent2">
                    <a:alpha val="99000"/>
                  </a:schemeClr>
                </a:solidFill>
              </a:rPr>
              <a:t>Virtual Machine</a:t>
            </a:r>
            <a:r>
              <a:rPr lang="ru-RU" sz="3600" dirty="0" smtClean="0">
                <a:solidFill>
                  <a:schemeClr val="accent2">
                    <a:alpha val="99000"/>
                  </a:schemeClr>
                </a:solidFill>
              </a:rPr>
              <a:t> – </a:t>
            </a:r>
            <a:r>
              <a:rPr lang="en-US" sz="3600" dirty="0" smtClean="0">
                <a:solidFill>
                  <a:schemeClr val="accent2">
                    <a:alpha val="99000"/>
                  </a:schemeClr>
                </a:solidFill>
              </a:rPr>
              <a:t>Windows Server, Linux</a:t>
            </a:r>
          </a:p>
          <a:p>
            <a:pPr marL="574675" indent="-571500">
              <a:buFont typeface="Arial" panose="020B0604020202020204" pitchFamily="34" charset="0"/>
              <a:buChar char="•"/>
            </a:pPr>
            <a:r>
              <a:rPr lang="en-US" sz="3600" dirty="0" smtClean="0">
                <a:solidFill>
                  <a:schemeClr val="accent2">
                    <a:alpha val="99000"/>
                  </a:schemeClr>
                </a:solidFill>
              </a:rPr>
              <a:t>Mobile Service – push-</a:t>
            </a:r>
            <a:r>
              <a:rPr lang="ru-RU" sz="3600" dirty="0" smtClean="0">
                <a:solidFill>
                  <a:schemeClr val="accent2">
                    <a:alpha val="99000"/>
                  </a:schemeClr>
                </a:solidFill>
              </a:rPr>
              <a:t>нотификации, авторизация пользователей, обработка данных – </a:t>
            </a:r>
            <a:r>
              <a:rPr lang="en-US" sz="3600" dirty="0" err="1" smtClean="0">
                <a:solidFill>
                  <a:schemeClr val="accent2">
                    <a:alpha val="99000"/>
                  </a:schemeClr>
                </a:solidFill>
              </a:rPr>
              <a:t>WinPhone</a:t>
            </a:r>
            <a:r>
              <a:rPr lang="en-US" sz="3600" dirty="0" smtClean="0">
                <a:solidFill>
                  <a:schemeClr val="accent2">
                    <a:alpha val="99000"/>
                  </a:schemeClr>
                </a:solidFill>
              </a:rPr>
              <a:t>, </a:t>
            </a:r>
            <a:r>
              <a:rPr lang="en-US" sz="3600" dirty="0" err="1" smtClean="0">
                <a:solidFill>
                  <a:schemeClr val="accent2">
                    <a:alpha val="99000"/>
                  </a:schemeClr>
                </a:solidFill>
              </a:rPr>
              <a:t>iOS</a:t>
            </a:r>
            <a:r>
              <a:rPr lang="en-US" sz="3600" dirty="0" smtClean="0">
                <a:solidFill>
                  <a:schemeClr val="accent2">
                    <a:alpha val="99000"/>
                  </a:schemeClr>
                </a:solidFill>
              </a:rPr>
              <a:t>, Android, Windows Store</a:t>
            </a:r>
          </a:p>
          <a:p>
            <a:pPr marL="574675" indent="-571500">
              <a:buFont typeface="Arial" panose="020B0604020202020204" pitchFamily="34" charset="0"/>
              <a:buChar char="•"/>
            </a:pPr>
            <a:r>
              <a:rPr lang="en-US" sz="3600" dirty="0" smtClean="0">
                <a:solidFill>
                  <a:schemeClr val="accent2">
                    <a:alpha val="99000"/>
                  </a:schemeClr>
                </a:solidFill>
              </a:rPr>
              <a:t>Cloud Service</a:t>
            </a:r>
            <a:r>
              <a:rPr lang="ru-RU" sz="3600" dirty="0" smtClean="0">
                <a:solidFill>
                  <a:schemeClr val="accent2">
                    <a:alpha val="99000"/>
                  </a:schemeClr>
                </a:solidFill>
              </a:rPr>
              <a:t> – размещение приложения в облаке</a:t>
            </a:r>
            <a:endParaRPr lang="en-US" sz="3600" dirty="0" smtClean="0">
              <a:solidFill>
                <a:schemeClr val="accent2">
                  <a:alpha val="99000"/>
                </a:schemeClr>
              </a:solidFill>
            </a:endParaRPr>
          </a:p>
        </p:txBody>
      </p:sp>
    </p:spTree>
    <p:extLst>
      <p:ext uri="{BB962C8B-B14F-4D97-AF65-F5344CB8AC3E}">
        <p14:creationId xmlns:p14="http://schemas.microsoft.com/office/powerpoint/2010/main" val="2815539887"/>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2"/>
          <p:cNvSpPr>
            <a:spLocks noGrp="1"/>
          </p:cNvSpPr>
          <p:nvPr>
            <p:ph type="title"/>
          </p:nvPr>
        </p:nvSpPr>
        <p:spPr>
          <a:xfrm>
            <a:off x="311525" y="308581"/>
            <a:ext cx="10654409" cy="653771"/>
          </a:xfrm>
        </p:spPr>
        <p:txBody>
          <a:bodyPr>
            <a:normAutofit fontScale="90000"/>
          </a:bodyPr>
          <a:lstStyle/>
          <a:p>
            <a:r>
              <a:rPr lang="en-US" dirty="0" smtClean="0">
                <a:latin typeface="Segoe Light" pitchFamily="34" charset="0"/>
              </a:rPr>
              <a:t>Windows Azure –</a:t>
            </a:r>
            <a:r>
              <a:rPr lang="ru-RU" dirty="0" smtClean="0">
                <a:latin typeface="Segoe Light" pitchFamily="34" charset="0"/>
              </a:rPr>
              <a:t> немного цифр</a:t>
            </a:r>
            <a:br>
              <a:rPr lang="ru-RU" dirty="0" smtClean="0">
                <a:latin typeface="Segoe Light" pitchFamily="34" charset="0"/>
              </a:rPr>
            </a:br>
            <a:endParaRPr lang="en-US" dirty="0">
              <a:latin typeface="Segoe Light" pitchFamily="34" charset="0"/>
            </a:endParaRPr>
          </a:p>
        </p:txBody>
      </p:sp>
      <p:pic>
        <p:nvPicPr>
          <p:cNvPr id="14338" name="Picture 2" descr="Azure stored object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7379" y="1388731"/>
            <a:ext cx="5942052" cy="3924300"/>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2"/>
          <p:cNvSpPr txBox="1">
            <a:spLocks/>
          </p:cNvSpPr>
          <p:nvPr/>
        </p:nvSpPr>
        <p:spPr>
          <a:xfrm>
            <a:off x="6694336" y="1388728"/>
            <a:ext cx="5279329" cy="4560608"/>
          </a:xfrm>
          <a:prstGeom prst="rect">
            <a:avLst/>
          </a:prstGeom>
        </p:spPr>
        <p:txBody>
          <a:bodyPr lIns="121883" tIns="60941" rIns="121883" bIns="60941">
            <a:noAutofit/>
          </a:bodyPr>
          <a:lstStyle>
            <a:lvl1pPr algn="l" defTabSz="914400" rtl="0" eaLnBrk="1" latinLnBrk="0" hangingPunct="1">
              <a:spcBef>
                <a:spcPct val="0"/>
              </a:spcBef>
              <a:buNone/>
              <a:defRPr sz="4400" kern="1200">
                <a:solidFill>
                  <a:schemeClr val="tx1"/>
                </a:solidFill>
                <a:latin typeface="+mj-lt"/>
                <a:ea typeface="+mj-ea"/>
                <a:cs typeface="+mj-cs"/>
              </a:defRPr>
            </a:lvl1pPr>
          </a:lstStyle>
          <a:p>
            <a:r>
              <a:rPr lang="ru-RU" sz="3200" dirty="0">
                <a:latin typeface="Segoe Light" pitchFamily="34" charset="0"/>
              </a:rPr>
              <a:t>Облачное хранилище</a:t>
            </a:r>
            <a:r>
              <a:rPr lang="en-US" sz="3200" dirty="0">
                <a:latin typeface="Segoe Light" pitchFamily="34" charset="0"/>
              </a:rPr>
              <a:t>:</a:t>
            </a:r>
            <a:endParaRPr lang="ru-RU" sz="3200" dirty="0">
              <a:latin typeface="Segoe Light" pitchFamily="34" charset="0"/>
            </a:endParaRPr>
          </a:p>
          <a:p>
            <a:pPr marL="761771" indent="-761771">
              <a:buFont typeface="Arial" pitchFamily="34" charset="0"/>
              <a:buChar char="•"/>
            </a:pPr>
            <a:r>
              <a:rPr lang="ru-RU" sz="3200" dirty="0">
                <a:latin typeface="Segoe Light" pitchFamily="34" charset="0"/>
              </a:rPr>
              <a:t>сейчас вмещает более 4 триллионов объектов в облачном хранилище</a:t>
            </a:r>
          </a:p>
          <a:p>
            <a:pPr marL="761771" indent="-761771">
              <a:buFont typeface="Arial" pitchFamily="34" charset="0"/>
              <a:buChar char="•"/>
            </a:pPr>
            <a:r>
              <a:rPr lang="ru-RU" sz="3200" dirty="0">
                <a:latin typeface="Segoe Light" pitchFamily="34" charset="0"/>
              </a:rPr>
              <a:t>270 000 обращений в среднем</a:t>
            </a:r>
          </a:p>
          <a:p>
            <a:pPr marL="761771" indent="-761771">
              <a:buFont typeface="Arial" pitchFamily="34" charset="0"/>
              <a:buChar char="•"/>
            </a:pPr>
            <a:r>
              <a:rPr lang="ru-RU" sz="3200" dirty="0">
                <a:latin typeface="Segoe Light" pitchFamily="34" charset="0"/>
              </a:rPr>
              <a:t>Пиковая нагрузка - 860 000 обращений</a:t>
            </a:r>
            <a:endParaRPr lang="en-US" sz="3200" dirty="0">
              <a:latin typeface="Segoe Light" pitchFamily="34" charset="0"/>
            </a:endParaRPr>
          </a:p>
          <a:p>
            <a:endParaRPr lang="ru-RU" sz="3200" dirty="0">
              <a:latin typeface="Segoe Light" pitchFamily="34" charset="0"/>
            </a:endParaRPr>
          </a:p>
          <a:p>
            <a:endParaRPr lang="ru-RU" sz="3200" dirty="0">
              <a:latin typeface="Segoe Light" pitchFamily="34" charset="0"/>
            </a:endParaRPr>
          </a:p>
          <a:p>
            <a:r>
              <a:rPr lang="ru-RU" sz="3200" dirty="0">
                <a:latin typeface="Segoe Light" pitchFamily="34" charset="0"/>
              </a:rPr>
              <a:t/>
            </a:r>
            <a:br>
              <a:rPr lang="ru-RU" sz="3200" dirty="0">
                <a:latin typeface="Segoe Light" pitchFamily="34" charset="0"/>
              </a:rPr>
            </a:br>
            <a:endParaRPr lang="en-US" sz="3200" dirty="0">
              <a:latin typeface="Segoe Light" pitchFamily="34" charset="0"/>
            </a:endParaRPr>
          </a:p>
        </p:txBody>
      </p:sp>
    </p:spTree>
    <p:extLst>
      <p:ext uri="{BB962C8B-B14F-4D97-AF65-F5344CB8AC3E}">
        <p14:creationId xmlns:p14="http://schemas.microsoft.com/office/powerpoint/2010/main" val="383257536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1495794"/>
          </a:xfrm>
        </p:spPr>
        <p:txBody>
          <a:bodyPr/>
          <a:lstStyle/>
          <a:p>
            <a:r>
              <a:rPr lang="ru-RU" dirty="0" smtClean="0"/>
              <a:t>Облачные сервисы – работа с данными</a:t>
            </a:r>
            <a:endParaRPr lang="en-US" dirty="0"/>
          </a:p>
        </p:txBody>
      </p:sp>
      <p:sp>
        <p:nvSpPr>
          <p:cNvPr id="3" name="Content Placeholder 2"/>
          <p:cNvSpPr>
            <a:spLocks noGrp="1"/>
          </p:cNvSpPr>
          <p:nvPr>
            <p:ph type="body" sz="quarter" idx="10"/>
          </p:nvPr>
        </p:nvSpPr>
        <p:spPr>
          <a:xfrm>
            <a:off x="519111" y="1724394"/>
            <a:ext cx="11149013" cy="3951851"/>
          </a:xfrm>
        </p:spPr>
        <p:txBody>
          <a:bodyPr/>
          <a:lstStyle/>
          <a:p>
            <a:r>
              <a:rPr lang="en-US" sz="3600" dirty="0" smtClean="0">
                <a:solidFill>
                  <a:schemeClr val="accent2">
                    <a:alpha val="99000"/>
                  </a:schemeClr>
                </a:solidFill>
              </a:rPr>
              <a:t>SQL Azure – </a:t>
            </a:r>
            <a:r>
              <a:rPr lang="ru-RU" sz="3600" dirty="0" smtClean="0">
                <a:solidFill>
                  <a:schemeClr val="accent2">
                    <a:alpha val="99000"/>
                  </a:schemeClr>
                </a:solidFill>
              </a:rPr>
              <a:t>реляционная база данных как сервис</a:t>
            </a:r>
            <a:endParaRPr lang="en-US" sz="3600" dirty="0" smtClean="0">
              <a:solidFill>
                <a:schemeClr val="accent2">
                  <a:alpha val="99000"/>
                </a:schemeClr>
              </a:solidFill>
            </a:endParaRPr>
          </a:p>
          <a:p>
            <a:r>
              <a:rPr lang="en-US" sz="3600" dirty="0" smtClean="0">
                <a:solidFill>
                  <a:schemeClr val="accent2">
                    <a:alpha val="99000"/>
                  </a:schemeClr>
                </a:solidFill>
              </a:rPr>
              <a:t>Storage</a:t>
            </a:r>
            <a:r>
              <a:rPr lang="ru-RU" sz="3600" dirty="0" smtClean="0">
                <a:solidFill>
                  <a:schemeClr val="accent2">
                    <a:alpha val="99000"/>
                  </a:schemeClr>
                </a:solidFill>
              </a:rPr>
              <a:t> – облачное хранилище ( блобы ) данных, с доступом по </a:t>
            </a:r>
            <a:r>
              <a:rPr lang="en-US" sz="3600" dirty="0" smtClean="0">
                <a:solidFill>
                  <a:schemeClr val="accent2">
                    <a:alpha val="99000"/>
                  </a:schemeClr>
                </a:solidFill>
              </a:rPr>
              <a:t>HTTP/S</a:t>
            </a:r>
          </a:p>
          <a:p>
            <a:r>
              <a:rPr lang="en-US" sz="3600" dirty="0" smtClean="0">
                <a:solidFill>
                  <a:schemeClr val="accent2">
                    <a:alpha val="99000"/>
                  </a:schemeClr>
                </a:solidFill>
              </a:rPr>
              <a:t>HD Insight – </a:t>
            </a:r>
            <a:r>
              <a:rPr lang="en-US" sz="3600" dirty="0" err="1" smtClean="0">
                <a:solidFill>
                  <a:schemeClr val="accent2">
                    <a:alpha val="99000"/>
                  </a:schemeClr>
                </a:solidFill>
              </a:rPr>
              <a:t>Hadoop</a:t>
            </a:r>
            <a:r>
              <a:rPr lang="en-US" sz="3600" dirty="0" smtClean="0">
                <a:solidFill>
                  <a:schemeClr val="accent2">
                    <a:alpha val="99000"/>
                  </a:schemeClr>
                </a:solidFill>
              </a:rPr>
              <a:t> as a Service</a:t>
            </a:r>
          </a:p>
          <a:p>
            <a:r>
              <a:rPr lang="en-US" sz="3600" dirty="0" smtClean="0">
                <a:solidFill>
                  <a:schemeClr val="accent2">
                    <a:alpha val="99000"/>
                  </a:schemeClr>
                </a:solidFill>
              </a:rPr>
              <a:t>SQL Reporting – </a:t>
            </a:r>
            <a:r>
              <a:rPr lang="ru-RU" sz="3600" dirty="0" smtClean="0">
                <a:solidFill>
                  <a:schemeClr val="accent2">
                    <a:alpha val="99000"/>
                  </a:schemeClr>
                </a:solidFill>
              </a:rPr>
              <a:t>генерация отчетов</a:t>
            </a:r>
            <a:endParaRPr lang="en-US" sz="3600" dirty="0" smtClean="0">
              <a:solidFill>
                <a:schemeClr val="accent2">
                  <a:alpha val="99000"/>
                </a:schemeClr>
              </a:solidFill>
            </a:endParaRPr>
          </a:p>
          <a:p>
            <a:r>
              <a:rPr lang="en-US" sz="3600" dirty="0" smtClean="0">
                <a:solidFill>
                  <a:schemeClr val="accent2">
                    <a:alpha val="99000"/>
                  </a:schemeClr>
                </a:solidFill>
              </a:rPr>
              <a:t>Recovery services</a:t>
            </a:r>
            <a:r>
              <a:rPr lang="ru-RU" sz="3600" dirty="0" smtClean="0">
                <a:solidFill>
                  <a:schemeClr val="accent2">
                    <a:alpha val="99000"/>
                  </a:schemeClr>
                </a:solidFill>
              </a:rPr>
              <a:t> – автоматическое бэкапирование образов серверов на базе </a:t>
            </a:r>
            <a:r>
              <a:rPr lang="en-US" sz="3600" dirty="0" smtClean="0">
                <a:solidFill>
                  <a:schemeClr val="accent2">
                    <a:alpha val="99000"/>
                  </a:schemeClr>
                </a:solidFill>
              </a:rPr>
              <a:t>Windows Server</a:t>
            </a:r>
          </a:p>
        </p:txBody>
      </p:sp>
    </p:spTree>
    <p:extLst>
      <p:ext uri="{BB962C8B-B14F-4D97-AF65-F5344CB8AC3E}">
        <p14:creationId xmlns:p14="http://schemas.microsoft.com/office/powerpoint/2010/main" val="3491455449"/>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1495794"/>
          </a:xfrm>
        </p:spPr>
        <p:txBody>
          <a:bodyPr/>
          <a:lstStyle/>
          <a:p>
            <a:r>
              <a:rPr lang="ru-RU" dirty="0" smtClean="0"/>
              <a:t>Облачные сервисы</a:t>
            </a:r>
            <a:r>
              <a:rPr lang="en-US" dirty="0" smtClean="0"/>
              <a:t> –</a:t>
            </a:r>
            <a:r>
              <a:rPr lang="ru-RU" dirty="0" smtClean="0"/>
              <a:t> приложения и сеть</a:t>
            </a:r>
            <a:endParaRPr lang="en-US" dirty="0"/>
          </a:p>
        </p:txBody>
      </p:sp>
      <p:sp>
        <p:nvSpPr>
          <p:cNvPr id="3" name="Content Placeholder 2"/>
          <p:cNvSpPr>
            <a:spLocks noGrp="1"/>
          </p:cNvSpPr>
          <p:nvPr>
            <p:ph type="body" sz="quarter" idx="10"/>
          </p:nvPr>
        </p:nvSpPr>
        <p:spPr>
          <a:xfrm>
            <a:off x="519112" y="1724394"/>
            <a:ext cx="11149013" cy="3453253"/>
          </a:xfrm>
        </p:spPr>
        <p:txBody>
          <a:bodyPr/>
          <a:lstStyle/>
          <a:p>
            <a:pPr marL="574675" indent="-571500">
              <a:buFontTx/>
              <a:buChar char="-"/>
            </a:pPr>
            <a:endParaRPr lang="ru-RU" sz="3600" dirty="0" smtClean="0">
              <a:solidFill>
                <a:schemeClr val="accent2">
                  <a:alpha val="99000"/>
                </a:schemeClr>
              </a:solidFill>
            </a:endParaRPr>
          </a:p>
          <a:p>
            <a:pPr marL="574675" indent="-571500">
              <a:buFontTx/>
              <a:buChar char="-"/>
            </a:pPr>
            <a:r>
              <a:rPr lang="en-US" sz="3600" dirty="0" smtClean="0">
                <a:solidFill>
                  <a:schemeClr val="accent2">
                    <a:alpha val="99000"/>
                  </a:schemeClr>
                </a:solidFill>
              </a:rPr>
              <a:t>Service Bus</a:t>
            </a:r>
            <a:r>
              <a:rPr lang="ru-RU" sz="3600" dirty="0" smtClean="0">
                <a:solidFill>
                  <a:schemeClr val="accent2">
                    <a:alpha val="99000"/>
                  </a:schemeClr>
                </a:solidFill>
              </a:rPr>
              <a:t> – защищенный обмен сообщениями</a:t>
            </a:r>
            <a:endParaRPr lang="en-US" sz="3600" dirty="0" smtClean="0">
              <a:solidFill>
                <a:schemeClr val="accent2">
                  <a:alpha val="99000"/>
                </a:schemeClr>
              </a:solidFill>
            </a:endParaRPr>
          </a:p>
          <a:p>
            <a:pPr marL="574675" indent="-571500">
              <a:buFontTx/>
              <a:buChar char="-"/>
            </a:pPr>
            <a:r>
              <a:rPr lang="en-US" sz="3600" dirty="0" smtClean="0">
                <a:solidFill>
                  <a:schemeClr val="accent2">
                    <a:alpha val="99000"/>
                  </a:schemeClr>
                </a:solidFill>
              </a:rPr>
              <a:t>Media Service</a:t>
            </a:r>
            <a:r>
              <a:rPr lang="ru-RU" sz="3600" dirty="0" smtClean="0">
                <a:solidFill>
                  <a:schemeClr val="accent2">
                    <a:alpha val="99000"/>
                  </a:schemeClr>
                </a:solidFill>
              </a:rPr>
              <a:t> – медиа сервисы и стриминг видео</a:t>
            </a:r>
            <a:endParaRPr lang="en-US" sz="3600" dirty="0" smtClean="0">
              <a:solidFill>
                <a:schemeClr val="accent2">
                  <a:alpha val="99000"/>
                </a:schemeClr>
              </a:solidFill>
            </a:endParaRPr>
          </a:p>
          <a:p>
            <a:pPr marL="574675" indent="-571500">
              <a:buFontTx/>
              <a:buChar char="-"/>
            </a:pPr>
            <a:r>
              <a:rPr lang="en-US" sz="3600" dirty="0" smtClean="0">
                <a:solidFill>
                  <a:schemeClr val="accent2">
                    <a:alpha val="99000"/>
                  </a:schemeClr>
                </a:solidFill>
              </a:rPr>
              <a:t>Access control</a:t>
            </a:r>
            <a:r>
              <a:rPr lang="ru-RU" sz="3600" dirty="0" smtClean="0">
                <a:solidFill>
                  <a:schemeClr val="accent2">
                    <a:alpha val="99000"/>
                  </a:schemeClr>
                </a:solidFill>
              </a:rPr>
              <a:t> – авторизация и аутентификация в облаке</a:t>
            </a:r>
            <a:endParaRPr lang="en-US" sz="3600" dirty="0" smtClean="0">
              <a:solidFill>
                <a:schemeClr val="accent2">
                  <a:alpha val="99000"/>
                </a:schemeClr>
              </a:solidFill>
            </a:endParaRPr>
          </a:p>
          <a:p>
            <a:pPr marL="574675" indent="-571500">
              <a:buFontTx/>
              <a:buChar char="-"/>
            </a:pPr>
            <a:r>
              <a:rPr lang="en-US" sz="3600" dirty="0" smtClean="0">
                <a:solidFill>
                  <a:schemeClr val="accent2">
                    <a:alpha val="99000"/>
                  </a:schemeClr>
                </a:solidFill>
              </a:rPr>
              <a:t>VPN</a:t>
            </a:r>
            <a:r>
              <a:rPr lang="ru-RU" sz="3600" dirty="0" smtClean="0">
                <a:solidFill>
                  <a:schemeClr val="accent2">
                    <a:alpha val="99000"/>
                  </a:schemeClr>
                </a:solidFill>
              </a:rPr>
              <a:t> – виртуальная частная сеть в облаке</a:t>
            </a:r>
            <a:endParaRPr lang="en-US" sz="3600" dirty="0" smtClean="0">
              <a:solidFill>
                <a:schemeClr val="accent2">
                  <a:alpha val="99000"/>
                </a:schemeClr>
              </a:solidFill>
            </a:endParaRPr>
          </a:p>
        </p:txBody>
      </p:sp>
    </p:spTree>
    <p:extLst>
      <p:ext uri="{BB962C8B-B14F-4D97-AF65-F5344CB8AC3E}">
        <p14:creationId xmlns:p14="http://schemas.microsoft.com/office/powerpoint/2010/main" val="527790643"/>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18" y="228605"/>
            <a:ext cx="11149013" cy="757131"/>
          </a:xfrm>
        </p:spPr>
        <p:txBody>
          <a:bodyPr/>
          <a:lstStyle/>
          <a:p>
            <a:r>
              <a:rPr lang="en-US" dirty="0" smtClean="0"/>
              <a:t>Windows Azure </a:t>
            </a:r>
            <a:r>
              <a:rPr lang="ru-RU" dirty="0" smtClean="0">
                <a:solidFill>
                  <a:schemeClr val="accent2">
                    <a:alpha val="99000"/>
                  </a:schemeClr>
                </a:solidFill>
              </a:rPr>
              <a:t>Виртуальные машины</a:t>
            </a:r>
            <a:endParaRPr lang="en-US" dirty="0">
              <a:solidFill>
                <a:schemeClr val="accent2">
                  <a:alpha val="99000"/>
                </a:schemeClr>
              </a:solidFill>
            </a:endParaRPr>
          </a:p>
        </p:txBody>
      </p:sp>
      <p:grpSp>
        <p:nvGrpSpPr>
          <p:cNvPr id="94" name="Group 93"/>
          <p:cNvGrpSpPr/>
          <p:nvPr/>
        </p:nvGrpSpPr>
        <p:grpSpPr>
          <a:xfrm>
            <a:off x="8275771" y="1997631"/>
            <a:ext cx="3392359" cy="1176991"/>
            <a:chOff x="9856662" y="1767348"/>
            <a:chExt cx="1828800" cy="1500909"/>
          </a:xfrm>
        </p:grpSpPr>
        <p:sp>
          <p:nvSpPr>
            <p:cNvPr id="40" name="Rounded Rectangle 39"/>
            <p:cNvSpPr/>
            <p:nvPr/>
          </p:nvSpPr>
          <p:spPr bwMode="auto">
            <a:xfrm>
              <a:off x="9856662" y="1868948"/>
              <a:ext cx="1828800" cy="1399309"/>
            </a:xfrm>
            <a:prstGeom prst="roundRect">
              <a:avLst>
                <a:gd name="adj" fmla="val 0"/>
              </a:avLst>
            </a:prstGeom>
            <a:solidFill>
              <a:schemeClr val="accent4"/>
            </a:solidFill>
            <a:ln w="9525" cap="flat" cmpd="sng" algn="ctr">
              <a:noFill/>
              <a:prstDash val="solid"/>
            </a:ln>
            <a:effectLst/>
          </p:spPr>
          <p:txBody>
            <a:bodyPr lIns="91440" bIns="91440" rtlCol="0" anchor="b" anchorCtr="0"/>
            <a:lstStyle/>
            <a:p>
              <a:pPr defTabSz="1217904"/>
              <a:r>
                <a:rPr lang="en-US" sz="2000" dirty="0">
                  <a:solidFill>
                    <a:srgbClr val="FFFFFF">
                      <a:alpha val="99000"/>
                    </a:srgbClr>
                  </a:solidFill>
                  <a:ea typeface="Segoe UI" pitchFamily="34" charset="0"/>
                  <a:cs typeface="Segoe UI" pitchFamily="34" charset="0"/>
                </a:rPr>
                <a:t> </a:t>
              </a:r>
            </a:p>
          </p:txBody>
        </p:sp>
        <p:sp>
          <p:nvSpPr>
            <p:cNvPr id="41" name="TextBox 40"/>
            <p:cNvSpPr txBox="1"/>
            <p:nvPr/>
          </p:nvSpPr>
          <p:spPr bwMode="invGray">
            <a:xfrm>
              <a:off x="9960076" y="1767348"/>
              <a:ext cx="1621970" cy="1407038"/>
            </a:xfrm>
            <a:prstGeom prst="rect">
              <a:avLst/>
            </a:prstGeom>
            <a:ln>
              <a:headEnd type="none" w="med" len="med"/>
              <a:tailEnd type="none" w="med" len="med"/>
            </a:ln>
            <a:effectLst/>
            <a:scene3d>
              <a:camera prst="orthographicFront">
                <a:rot lat="0" lon="0" rev="0"/>
              </a:camera>
              <a:lightRig rig="threePt" dir="tl"/>
            </a:scene3d>
            <a:sp3d prstMaterial="matte"/>
          </p:spPr>
          <p:txBody>
            <a:bodyPr wrap="square" tIns="182880" rtlCol="0">
              <a:spAutoFit/>
            </a:bodyPr>
            <a:lstStyle/>
            <a:p>
              <a:pPr marL="0" lvl="1" algn="ctr" defTabSz="913285" fontAlgn="base">
                <a:lnSpc>
                  <a:spcPct val="90000"/>
                </a:lnSpc>
                <a:spcBef>
                  <a:spcPct val="0"/>
                </a:spcBef>
                <a:spcAft>
                  <a:spcPct val="0"/>
                </a:spcAft>
                <a:buClr>
                  <a:srgbClr val="FFC000"/>
                </a:buClr>
              </a:pPr>
              <a:r>
                <a:rPr lang="en-US" sz="2100" kern="0" spc="-51" dirty="0" smtClean="0">
                  <a:solidFill>
                    <a:srgbClr val="FFFFFF">
                      <a:alpha val="99000"/>
                    </a:srgbClr>
                  </a:solidFill>
                  <a:latin typeface="Segoe UI Light" pitchFamily="34" charset="0"/>
                </a:rPr>
                <a:t>Memory Intensive – A7</a:t>
              </a:r>
              <a:endParaRPr lang="en-US" sz="2100" kern="0" spc="-51" dirty="0">
                <a:solidFill>
                  <a:srgbClr val="FFFFFF">
                    <a:alpha val="99000"/>
                  </a:srgbClr>
                </a:solidFill>
                <a:latin typeface="Segoe UI Light" pitchFamily="34" charset="0"/>
              </a:endParaRPr>
            </a:p>
          </p:txBody>
        </p:sp>
        <p:sp>
          <p:nvSpPr>
            <p:cNvPr id="42" name="Rectangle 41"/>
            <p:cNvSpPr/>
            <p:nvPr/>
          </p:nvSpPr>
          <p:spPr>
            <a:xfrm>
              <a:off x="9888273" y="2541518"/>
              <a:ext cx="1765578" cy="241689"/>
            </a:xfrm>
            <a:prstGeom prst="rect">
              <a:avLst/>
            </a:prstGeom>
          </p:spPr>
          <p:txBody>
            <a:bodyPr wrap="square" anchor="ctr" anchorCtr="0">
              <a:noAutofit/>
            </a:bodyPr>
            <a:lstStyle/>
            <a:p>
              <a:pPr algn="ctr" defTabSz="1217956"/>
              <a:r>
                <a:rPr lang="en-US" sz="2100" i="1" kern="0" dirty="0" smtClean="0">
                  <a:gradFill>
                    <a:gsLst>
                      <a:gs pos="0">
                        <a:srgbClr val="FFFFFF"/>
                      </a:gs>
                      <a:gs pos="50000">
                        <a:srgbClr val="FFFFFF"/>
                      </a:gs>
                    </a:gsLst>
                    <a:lin ang="10800000" scaled="0"/>
                  </a:gradFill>
                </a:rPr>
                <a:t>1.64</a:t>
              </a:r>
              <a:r>
                <a:rPr lang="en-US" sz="2100" i="1" kern="0" dirty="0" smtClean="0">
                  <a:gradFill>
                    <a:gsLst>
                      <a:gs pos="0">
                        <a:srgbClr val="FFFFFF"/>
                      </a:gs>
                      <a:gs pos="50000">
                        <a:srgbClr val="FFFFFF"/>
                      </a:gs>
                    </a:gsLst>
                    <a:lin ang="10800000" scaled="0"/>
                  </a:gradFill>
                </a:rPr>
                <a:t>/2.04/2.13</a:t>
              </a:r>
              <a:r>
                <a:rPr lang="en-US" sz="2100" b="1" kern="0" dirty="0" smtClean="0">
                  <a:gradFill>
                    <a:gsLst>
                      <a:gs pos="0">
                        <a:srgbClr val="FFFFFF"/>
                      </a:gs>
                      <a:gs pos="50000">
                        <a:srgbClr val="FFFFFF"/>
                      </a:gs>
                    </a:gsLst>
                    <a:lin ang="10800000" scaled="0"/>
                  </a:gradFill>
                </a:rPr>
                <a:t> </a:t>
              </a:r>
              <a:endParaRPr lang="en-US" sz="2100" b="1" kern="0" dirty="0">
                <a:gradFill>
                  <a:gsLst>
                    <a:gs pos="0">
                      <a:srgbClr val="FFFFFF"/>
                    </a:gs>
                    <a:gs pos="50000">
                      <a:srgbClr val="FFFFFF"/>
                    </a:gs>
                  </a:gsLst>
                  <a:lin ang="10800000" scaled="0"/>
                </a:gradFill>
              </a:endParaRPr>
            </a:p>
          </p:txBody>
        </p:sp>
        <p:cxnSp>
          <p:nvCxnSpPr>
            <p:cNvPr id="44" name="Straight Connector 43"/>
            <p:cNvCxnSpPr/>
            <p:nvPr/>
          </p:nvCxnSpPr>
          <p:spPr>
            <a:xfrm>
              <a:off x="10007267" y="2422551"/>
              <a:ext cx="1554480" cy="2382"/>
            </a:xfrm>
            <a:prstGeom prst="line">
              <a:avLst/>
            </a:prstGeom>
            <a:ln w="6350">
              <a:solidFill>
                <a:schemeClr val="bg1"/>
              </a:solidFill>
            </a:ln>
            <a:effectLst>
              <a:outerShdw blurRad="63500" algn="ctr"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cxnSp>
      </p:grpSp>
      <p:grpSp>
        <p:nvGrpSpPr>
          <p:cNvPr id="93" name="Group 92"/>
          <p:cNvGrpSpPr/>
          <p:nvPr/>
        </p:nvGrpSpPr>
        <p:grpSpPr>
          <a:xfrm>
            <a:off x="4236046" y="1885703"/>
            <a:ext cx="2474463" cy="1254661"/>
            <a:chOff x="7537773" y="1672962"/>
            <a:chExt cx="1832568" cy="1601650"/>
          </a:xfrm>
        </p:grpSpPr>
        <p:sp>
          <p:nvSpPr>
            <p:cNvPr id="45" name="Rounded Rectangle 44"/>
            <p:cNvSpPr/>
            <p:nvPr/>
          </p:nvSpPr>
          <p:spPr bwMode="auto">
            <a:xfrm>
              <a:off x="7541541" y="1875303"/>
              <a:ext cx="1828800" cy="1399309"/>
            </a:xfrm>
            <a:prstGeom prst="roundRect">
              <a:avLst>
                <a:gd name="adj" fmla="val 0"/>
              </a:avLst>
            </a:prstGeom>
            <a:solidFill>
              <a:schemeClr val="accent4"/>
            </a:solidFill>
            <a:ln w="9525" cap="flat" cmpd="sng" algn="ctr">
              <a:noFill/>
              <a:prstDash val="solid"/>
            </a:ln>
            <a:effectLst/>
          </p:spPr>
          <p:txBody>
            <a:bodyPr lIns="91440" bIns="91440" rtlCol="0" anchor="b" anchorCtr="0"/>
            <a:lstStyle/>
            <a:p>
              <a:pPr defTabSz="1217904"/>
              <a:r>
                <a:rPr lang="en-US" sz="2000" dirty="0">
                  <a:solidFill>
                    <a:srgbClr val="FFFFFF">
                      <a:alpha val="99000"/>
                    </a:srgbClr>
                  </a:solidFill>
                  <a:ea typeface="Segoe UI" pitchFamily="34" charset="0"/>
                  <a:cs typeface="Segoe UI" pitchFamily="34" charset="0"/>
                </a:rPr>
                <a:t> </a:t>
              </a:r>
            </a:p>
          </p:txBody>
        </p:sp>
        <p:sp>
          <p:nvSpPr>
            <p:cNvPr id="46" name="TextBox 45"/>
            <p:cNvSpPr txBox="1"/>
            <p:nvPr/>
          </p:nvSpPr>
          <p:spPr bwMode="invGray">
            <a:xfrm>
              <a:off x="7588366" y="1672962"/>
              <a:ext cx="1668852" cy="789720"/>
            </a:xfrm>
            <a:prstGeom prst="rect">
              <a:avLst/>
            </a:prstGeom>
            <a:ln>
              <a:headEnd type="none" w="med" len="med"/>
              <a:tailEnd type="none" w="med" len="med"/>
            </a:ln>
            <a:effectLst/>
            <a:scene3d>
              <a:camera prst="orthographicFront">
                <a:rot lat="0" lon="0" rev="0"/>
              </a:camera>
              <a:lightRig rig="threePt" dir="tl"/>
            </a:scene3d>
            <a:sp3d prstMaterial="matte"/>
          </p:spPr>
          <p:txBody>
            <a:bodyPr wrap="square" tIns="182880" rtlCol="0">
              <a:spAutoFit/>
            </a:bodyPr>
            <a:lstStyle/>
            <a:p>
              <a:pPr marL="0" lvl="1" algn="ctr" defTabSz="913285" fontAlgn="base">
                <a:lnSpc>
                  <a:spcPct val="90000"/>
                </a:lnSpc>
                <a:spcBef>
                  <a:spcPct val="0"/>
                </a:spcBef>
                <a:spcAft>
                  <a:spcPct val="0"/>
                </a:spcAft>
                <a:buClr>
                  <a:srgbClr val="FFC000"/>
                </a:buClr>
              </a:pPr>
              <a:r>
                <a:rPr lang="en-US" sz="2100" kern="0" spc="-51" dirty="0" smtClean="0">
                  <a:solidFill>
                    <a:srgbClr val="FFFFFF">
                      <a:alpha val="99000"/>
                    </a:srgbClr>
                  </a:solidFill>
                  <a:latin typeface="Segoe UI Light" pitchFamily="34" charset="0"/>
                </a:rPr>
                <a:t>Large – A3</a:t>
              </a:r>
              <a:r>
                <a:rPr lang="en-US" sz="2800" kern="0" spc="-51" dirty="0" smtClean="0">
                  <a:solidFill>
                    <a:srgbClr val="FFFFFF">
                      <a:alpha val="99000"/>
                    </a:srgbClr>
                  </a:solidFill>
                  <a:latin typeface="Segoe UI Light" pitchFamily="34" charset="0"/>
                </a:rPr>
                <a:t> </a:t>
              </a:r>
              <a:endParaRPr lang="en-US" sz="2800" kern="0" spc="-51" dirty="0">
                <a:solidFill>
                  <a:srgbClr val="FFFFFF">
                    <a:alpha val="99000"/>
                  </a:srgbClr>
                </a:solidFill>
                <a:latin typeface="Segoe UI Light" pitchFamily="34" charset="0"/>
              </a:endParaRPr>
            </a:p>
          </p:txBody>
        </p:sp>
        <p:sp>
          <p:nvSpPr>
            <p:cNvPr id="47" name="Rectangle 46"/>
            <p:cNvSpPr/>
            <p:nvPr/>
          </p:nvSpPr>
          <p:spPr>
            <a:xfrm>
              <a:off x="7537773" y="2538061"/>
              <a:ext cx="1778440" cy="241688"/>
            </a:xfrm>
            <a:prstGeom prst="rect">
              <a:avLst/>
            </a:prstGeom>
          </p:spPr>
          <p:txBody>
            <a:bodyPr wrap="square" anchor="ctr" anchorCtr="0">
              <a:noAutofit/>
            </a:bodyPr>
            <a:lstStyle/>
            <a:p>
              <a:pPr algn="ctr" defTabSz="1217956"/>
              <a:r>
                <a:rPr lang="en-US" sz="2100" i="1" kern="0" dirty="0" smtClean="0">
                  <a:gradFill>
                    <a:gsLst>
                      <a:gs pos="0">
                        <a:srgbClr val="FFFFFF"/>
                      </a:gs>
                      <a:gs pos="50000">
                        <a:srgbClr val="FFFFFF"/>
                      </a:gs>
                    </a:gsLst>
                    <a:lin ang="10800000" scaled="0"/>
                  </a:gradFill>
                </a:rPr>
                <a:t>0.24/0.</a:t>
              </a:r>
              <a:r>
                <a:rPr lang="ru-RU" sz="2100" i="1" kern="0" dirty="0" smtClean="0">
                  <a:gradFill>
                    <a:gsLst>
                      <a:gs pos="0">
                        <a:srgbClr val="FFFFFF"/>
                      </a:gs>
                      <a:gs pos="50000">
                        <a:srgbClr val="FFFFFF"/>
                      </a:gs>
                    </a:gsLst>
                    <a:lin ang="10800000" scaled="0"/>
                  </a:gradFill>
                </a:rPr>
                <a:t>3</a:t>
              </a:r>
              <a:r>
                <a:rPr lang="en-US" sz="2100" i="1" kern="0" dirty="0" smtClean="0">
                  <a:gradFill>
                    <a:gsLst>
                      <a:gs pos="0">
                        <a:srgbClr val="FFFFFF"/>
                      </a:gs>
                      <a:gs pos="50000">
                        <a:srgbClr val="FFFFFF"/>
                      </a:gs>
                    </a:gsLst>
                    <a:lin ang="10800000" scaled="0"/>
                  </a:gradFill>
                </a:rPr>
                <a:t>6</a:t>
              </a:r>
              <a:r>
                <a:rPr lang="en-US" sz="2100" i="1" kern="0" dirty="0" smtClean="0">
                  <a:gradFill>
                    <a:gsLst>
                      <a:gs pos="0">
                        <a:srgbClr val="FFFFFF"/>
                      </a:gs>
                      <a:gs pos="50000">
                        <a:srgbClr val="FFFFFF"/>
                      </a:gs>
                    </a:gsLst>
                    <a:lin ang="10800000" scaled="0"/>
                  </a:gradFill>
                </a:rPr>
                <a:t>/0.4</a:t>
              </a:r>
              <a:r>
                <a:rPr lang="en-US" sz="2100" b="1" kern="0" dirty="0" smtClean="0">
                  <a:gradFill>
                    <a:gsLst>
                      <a:gs pos="0">
                        <a:srgbClr val="FFFFFF"/>
                      </a:gs>
                      <a:gs pos="50000">
                        <a:srgbClr val="FFFFFF"/>
                      </a:gs>
                    </a:gsLst>
                    <a:lin ang="10800000" scaled="0"/>
                  </a:gradFill>
                </a:rPr>
                <a:t> </a:t>
              </a:r>
              <a:endParaRPr lang="en-US" sz="2100" b="1" kern="0" dirty="0">
                <a:gradFill>
                  <a:gsLst>
                    <a:gs pos="0">
                      <a:srgbClr val="FFFFFF"/>
                    </a:gs>
                    <a:gs pos="50000">
                      <a:srgbClr val="FFFFFF"/>
                    </a:gs>
                  </a:gsLst>
                  <a:lin ang="10800000" scaled="0"/>
                </a:gradFill>
              </a:endParaRPr>
            </a:p>
          </p:txBody>
        </p:sp>
        <p:cxnSp>
          <p:nvCxnSpPr>
            <p:cNvPr id="49" name="Straight Connector 48"/>
            <p:cNvCxnSpPr/>
            <p:nvPr/>
          </p:nvCxnSpPr>
          <p:spPr>
            <a:xfrm>
              <a:off x="7657521" y="2417940"/>
              <a:ext cx="1554479" cy="2381"/>
            </a:xfrm>
            <a:prstGeom prst="line">
              <a:avLst/>
            </a:prstGeom>
            <a:ln w="6350">
              <a:solidFill>
                <a:schemeClr val="bg1"/>
              </a:solidFill>
            </a:ln>
            <a:effectLst>
              <a:outerShdw blurRad="63500" algn="ctr"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cxnSp>
      </p:grpSp>
      <p:grpSp>
        <p:nvGrpSpPr>
          <p:cNvPr id="88" name="Group 87"/>
          <p:cNvGrpSpPr/>
          <p:nvPr/>
        </p:nvGrpSpPr>
        <p:grpSpPr>
          <a:xfrm>
            <a:off x="4249868" y="3308445"/>
            <a:ext cx="2394707" cy="2072640"/>
            <a:chOff x="7433126" y="4150626"/>
            <a:chExt cx="1828800" cy="2072640"/>
          </a:xfrm>
        </p:grpSpPr>
        <p:sp>
          <p:nvSpPr>
            <p:cNvPr id="23" name="Rounded Rectangle 22"/>
            <p:cNvSpPr/>
            <p:nvPr/>
          </p:nvSpPr>
          <p:spPr bwMode="auto">
            <a:xfrm>
              <a:off x="7433126" y="4150626"/>
              <a:ext cx="1828800" cy="2072640"/>
            </a:xfrm>
            <a:prstGeom prst="roundRect">
              <a:avLst>
                <a:gd name="adj" fmla="val 0"/>
              </a:avLst>
            </a:prstGeom>
            <a:solidFill>
              <a:schemeClr val="accent2"/>
            </a:solidFill>
            <a:ln w="9525" cap="flat" cmpd="sng" algn="ctr">
              <a:noFill/>
              <a:prstDash val="solid"/>
            </a:ln>
            <a:effectLst/>
          </p:spPr>
          <p:txBody>
            <a:bodyPr lIns="91440" bIns="91440" rtlCol="0" anchor="b" anchorCtr="0"/>
            <a:lstStyle/>
            <a:p>
              <a:pPr defTabSz="1217904"/>
              <a:r>
                <a:rPr lang="en-US" altLang="zh-CN" sz="2000" dirty="0">
                  <a:solidFill>
                    <a:srgbClr val="FFFFFF">
                      <a:alpha val="99000"/>
                    </a:srgbClr>
                  </a:solidFill>
                  <a:ea typeface="Segoe UI" pitchFamily="34" charset="0"/>
                  <a:cs typeface="Segoe UI" pitchFamily="34" charset="0"/>
                </a:rPr>
                <a:t> </a:t>
              </a:r>
            </a:p>
          </p:txBody>
        </p:sp>
        <p:sp>
          <p:nvSpPr>
            <p:cNvPr id="25" name="Rectangle 24"/>
            <p:cNvSpPr/>
            <p:nvPr/>
          </p:nvSpPr>
          <p:spPr>
            <a:xfrm>
              <a:off x="7490007" y="4239529"/>
              <a:ext cx="1620990" cy="375187"/>
            </a:xfrm>
            <a:prstGeom prst="rect">
              <a:avLst/>
            </a:prstGeom>
          </p:spPr>
          <p:txBody>
            <a:bodyPr wrap="square" anchor="ctr" anchorCtr="0">
              <a:noAutofit/>
            </a:bodyPr>
            <a:lstStyle/>
            <a:p>
              <a:pPr algn="ctr" defTabSz="1217956"/>
              <a:r>
                <a:rPr lang="en-US" sz="2000" b="1" kern="0" dirty="0">
                  <a:gradFill>
                    <a:gsLst>
                      <a:gs pos="0">
                        <a:srgbClr val="FFFFFF"/>
                      </a:gs>
                      <a:gs pos="50000">
                        <a:srgbClr val="FFFFFF"/>
                      </a:gs>
                    </a:gsLst>
                    <a:lin ang="10800000" scaled="0"/>
                  </a:gradFill>
                </a:rPr>
                <a:t>4</a:t>
              </a:r>
              <a:r>
                <a:rPr lang="ru-RU" sz="2000" b="1" kern="0" dirty="0">
                  <a:gradFill>
                    <a:gsLst>
                      <a:gs pos="0">
                        <a:srgbClr val="FFFFFF"/>
                      </a:gs>
                      <a:gs pos="50000">
                        <a:srgbClr val="FFFFFF"/>
                      </a:gs>
                    </a:gsLst>
                    <a:lin ang="10800000" scaled="0"/>
                  </a:gradFill>
                </a:rPr>
                <a:t> ядра</a:t>
              </a:r>
              <a:r>
                <a:rPr lang="en-US" sz="2000" b="1" kern="0" dirty="0">
                  <a:gradFill>
                    <a:gsLst>
                      <a:gs pos="0">
                        <a:srgbClr val="FFFFFF"/>
                      </a:gs>
                      <a:gs pos="50000">
                        <a:srgbClr val="FFFFFF"/>
                      </a:gs>
                    </a:gsLst>
                    <a:lin ang="10800000" scaled="0"/>
                  </a:gradFill>
                </a:rPr>
                <a:t> x 1.6Ghz </a:t>
              </a:r>
            </a:p>
          </p:txBody>
        </p:sp>
        <p:sp>
          <p:nvSpPr>
            <p:cNvPr id="27" name="Rectangle 26"/>
            <p:cNvSpPr/>
            <p:nvPr/>
          </p:nvSpPr>
          <p:spPr>
            <a:xfrm>
              <a:off x="7561115" y="5102577"/>
              <a:ext cx="1561996" cy="375187"/>
            </a:xfrm>
            <a:prstGeom prst="rect">
              <a:avLst/>
            </a:prstGeom>
          </p:spPr>
          <p:txBody>
            <a:bodyPr wrap="square" anchor="ctr" anchorCtr="0">
              <a:noAutofit/>
            </a:bodyPr>
            <a:lstStyle/>
            <a:p>
              <a:pPr algn="ctr" defTabSz="1217956"/>
              <a:r>
                <a:rPr lang="en-US" sz="1600" b="1" kern="0" dirty="0">
                  <a:solidFill>
                    <a:srgbClr val="FFFFFF">
                      <a:alpha val="99000"/>
                    </a:srgbClr>
                  </a:solidFill>
                </a:rPr>
                <a:t>7.0 GB memory</a:t>
              </a:r>
              <a:endParaRPr lang="ru-RU" sz="1600" b="1" kern="0" dirty="0">
                <a:solidFill>
                  <a:srgbClr val="FFFFFF">
                    <a:alpha val="99000"/>
                  </a:srgbClr>
                </a:solidFill>
              </a:endParaRPr>
            </a:p>
            <a:p>
              <a:pPr algn="ctr" defTabSz="1217956"/>
              <a:r>
                <a:rPr lang="en-US" sz="1600" b="1" kern="0" dirty="0">
                  <a:solidFill>
                    <a:srgbClr val="FFFFFF">
                      <a:alpha val="99000"/>
                    </a:srgbClr>
                  </a:solidFill>
                </a:rPr>
                <a:t>1000 GB storage</a:t>
              </a:r>
            </a:p>
            <a:p>
              <a:pPr algn="ctr" defTabSz="1217956"/>
              <a:r>
                <a:rPr lang="en-US" sz="1600" b="1" kern="0" dirty="0">
                  <a:solidFill>
                    <a:srgbClr val="FFFFFF">
                      <a:alpha val="99000"/>
                    </a:srgbClr>
                  </a:solidFill>
                </a:rPr>
                <a:t>400 Mbps network</a:t>
              </a:r>
            </a:p>
          </p:txBody>
        </p:sp>
      </p:grpSp>
      <p:grpSp>
        <p:nvGrpSpPr>
          <p:cNvPr id="89" name="Group 88"/>
          <p:cNvGrpSpPr/>
          <p:nvPr/>
        </p:nvGrpSpPr>
        <p:grpSpPr>
          <a:xfrm>
            <a:off x="8275770" y="3437445"/>
            <a:ext cx="3392359" cy="2066476"/>
            <a:chOff x="9842520" y="4149408"/>
            <a:chExt cx="1828800" cy="2066476"/>
          </a:xfrm>
        </p:grpSpPr>
        <p:sp>
          <p:nvSpPr>
            <p:cNvPr id="50" name="Rounded Rectangle 49"/>
            <p:cNvSpPr/>
            <p:nvPr/>
          </p:nvSpPr>
          <p:spPr bwMode="auto">
            <a:xfrm>
              <a:off x="9842520" y="4149408"/>
              <a:ext cx="1828800" cy="2066476"/>
            </a:xfrm>
            <a:prstGeom prst="roundRect">
              <a:avLst>
                <a:gd name="adj" fmla="val 0"/>
              </a:avLst>
            </a:prstGeom>
            <a:solidFill>
              <a:schemeClr val="accent2"/>
            </a:solidFill>
            <a:ln w="9525" cap="flat" cmpd="sng" algn="ctr">
              <a:noFill/>
              <a:prstDash val="solid"/>
            </a:ln>
            <a:effectLst/>
          </p:spPr>
          <p:txBody>
            <a:bodyPr lIns="91440" bIns="91440" rtlCol="0" anchor="b" anchorCtr="0"/>
            <a:lstStyle/>
            <a:p>
              <a:pPr defTabSz="1217904"/>
              <a:r>
                <a:rPr lang="en-US" altLang="zh-CN" sz="2000" dirty="0">
                  <a:solidFill>
                    <a:srgbClr val="FFFFFF">
                      <a:alpha val="99000"/>
                    </a:srgbClr>
                  </a:solidFill>
                  <a:ea typeface="Segoe UI" pitchFamily="34" charset="0"/>
                  <a:cs typeface="Segoe UI" pitchFamily="34" charset="0"/>
                </a:rPr>
                <a:t> </a:t>
              </a:r>
            </a:p>
          </p:txBody>
        </p:sp>
        <p:sp>
          <p:nvSpPr>
            <p:cNvPr id="52" name="Rectangle 51"/>
            <p:cNvSpPr/>
            <p:nvPr/>
          </p:nvSpPr>
          <p:spPr>
            <a:xfrm>
              <a:off x="10004929" y="4179625"/>
              <a:ext cx="1562976" cy="375187"/>
            </a:xfrm>
            <a:prstGeom prst="rect">
              <a:avLst/>
            </a:prstGeom>
          </p:spPr>
          <p:txBody>
            <a:bodyPr wrap="square" anchor="ctr" anchorCtr="0">
              <a:noAutofit/>
            </a:bodyPr>
            <a:lstStyle/>
            <a:p>
              <a:pPr algn="ctr" defTabSz="1217956"/>
              <a:r>
                <a:rPr lang="en-US" sz="2800" b="1" kern="0" dirty="0">
                  <a:gradFill>
                    <a:gsLst>
                      <a:gs pos="0">
                        <a:srgbClr val="FFFFFF"/>
                      </a:gs>
                      <a:gs pos="50000">
                        <a:srgbClr val="FFFFFF"/>
                      </a:gs>
                    </a:gsLst>
                    <a:lin ang="10800000" scaled="0"/>
                  </a:gradFill>
                </a:rPr>
                <a:t>8 </a:t>
              </a:r>
              <a:r>
                <a:rPr lang="ru-RU" sz="2800" b="1" kern="0" dirty="0">
                  <a:gradFill>
                    <a:gsLst>
                      <a:gs pos="0">
                        <a:srgbClr val="FFFFFF"/>
                      </a:gs>
                      <a:gs pos="50000">
                        <a:srgbClr val="FFFFFF"/>
                      </a:gs>
                    </a:gsLst>
                    <a:lin ang="10800000" scaled="0"/>
                  </a:gradFill>
                </a:rPr>
                <a:t>ядер </a:t>
              </a:r>
              <a:r>
                <a:rPr lang="en-US" sz="2800" b="1" kern="0" dirty="0">
                  <a:gradFill>
                    <a:gsLst>
                      <a:gs pos="0">
                        <a:srgbClr val="FFFFFF"/>
                      </a:gs>
                      <a:gs pos="50000">
                        <a:srgbClr val="FFFFFF"/>
                      </a:gs>
                    </a:gsLst>
                    <a:lin ang="10800000" scaled="0"/>
                  </a:gradFill>
                </a:rPr>
                <a:t>x 1.6Ghz</a:t>
              </a:r>
            </a:p>
          </p:txBody>
        </p:sp>
        <p:sp>
          <p:nvSpPr>
            <p:cNvPr id="54" name="Rectangle 53"/>
            <p:cNvSpPr/>
            <p:nvPr/>
          </p:nvSpPr>
          <p:spPr>
            <a:xfrm>
              <a:off x="9948083" y="5113561"/>
              <a:ext cx="1621970" cy="375187"/>
            </a:xfrm>
            <a:prstGeom prst="rect">
              <a:avLst/>
            </a:prstGeom>
          </p:spPr>
          <p:txBody>
            <a:bodyPr wrap="square" anchor="ctr" anchorCtr="0">
              <a:noAutofit/>
            </a:bodyPr>
            <a:lstStyle/>
            <a:p>
              <a:pPr algn="ctr" defTabSz="1217956"/>
              <a:r>
                <a:rPr lang="en-US" sz="2000" b="1" kern="0" dirty="0" smtClean="0">
                  <a:solidFill>
                    <a:srgbClr val="FFFFFF">
                      <a:alpha val="99000"/>
                    </a:srgbClr>
                  </a:solidFill>
                </a:rPr>
                <a:t>56</a:t>
              </a:r>
              <a:r>
                <a:rPr lang="en-US" sz="2000" b="1" kern="0" dirty="0" smtClean="0">
                  <a:solidFill>
                    <a:srgbClr val="FFFFFF">
                      <a:alpha val="99000"/>
                    </a:srgbClr>
                  </a:solidFill>
                </a:rPr>
                <a:t> </a:t>
              </a:r>
              <a:r>
                <a:rPr lang="en-US" sz="2000" b="1" kern="0" dirty="0">
                  <a:solidFill>
                    <a:srgbClr val="FFFFFF">
                      <a:alpha val="99000"/>
                    </a:srgbClr>
                  </a:solidFill>
                </a:rPr>
                <a:t>GB </a:t>
              </a:r>
              <a:r>
                <a:rPr lang="en-US" sz="2000" b="1" kern="0" dirty="0" smtClean="0">
                  <a:solidFill>
                    <a:srgbClr val="FFFFFF">
                      <a:alpha val="99000"/>
                    </a:srgbClr>
                  </a:solidFill>
                </a:rPr>
                <a:t>memory</a:t>
              </a:r>
            </a:p>
            <a:p>
              <a:pPr algn="ctr" defTabSz="1217956"/>
              <a:r>
                <a:rPr lang="en-US" sz="2000" b="1" kern="0" dirty="0" smtClean="0">
                  <a:solidFill>
                    <a:srgbClr val="FFFFFF">
                      <a:alpha val="99000"/>
                    </a:srgbClr>
                  </a:solidFill>
                </a:rPr>
                <a:t>605</a:t>
              </a:r>
              <a:r>
                <a:rPr lang="en-US" sz="2000" b="1" kern="0" dirty="0" smtClean="0">
                  <a:solidFill>
                    <a:srgbClr val="FFFFFF">
                      <a:alpha val="99000"/>
                    </a:srgbClr>
                  </a:solidFill>
                </a:rPr>
                <a:t>0 </a:t>
              </a:r>
              <a:r>
                <a:rPr lang="en-US" sz="2000" b="1" kern="0" dirty="0">
                  <a:solidFill>
                    <a:srgbClr val="FFFFFF">
                      <a:alpha val="99000"/>
                    </a:srgbClr>
                  </a:solidFill>
                </a:rPr>
                <a:t>GB </a:t>
              </a:r>
            </a:p>
            <a:p>
              <a:pPr algn="ctr" defTabSz="1217956"/>
              <a:r>
                <a:rPr lang="en-US" sz="2000" b="1" kern="0" dirty="0">
                  <a:solidFill>
                    <a:srgbClr val="FFFFFF">
                      <a:alpha val="99000"/>
                    </a:srgbClr>
                  </a:solidFill>
                </a:rPr>
                <a:t>2</a:t>
              </a:r>
              <a:r>
                <a:rPr lang="en-US" sz="2000" b="1" kern="0" dirty="0" smtClean="0">
                  <a:solidFill>
                    <a:srgbClr val="FFFFFF">
                      <a:alpha val="99000"/>
                    </a:srgbClr>
                  </a:solidFill>
                </a:rPr>
                <a:t>000 </a:t>
              </a:r>
              <a:r>
                <a:rPr lang="en-US" sz="2000" b="1" kern="0" dirty="0">
                  <a:solidFill>
                    <a:srgbClr val="FFFFFF">
                      <a:alpha val="99000"/>
                    </a:srgbClr>
                  </a:solidFill>
                </a:rPr>
                <a:t>Mbps network</a:t>
              </a:r>
            </a:p>
            <a:p>
              <a:pPr algn="ctr" defTabSz="1217956"/>
              <a:endParaRPr lang="en-US" sz="1300" b="1" kern="0" dirty="0">
                <a:solidFill>
                  <a:srgbClr val="FFFFFF">
                    <a:alpha val="99000"/>
                  </a:srgbClr>
                </a:solidFill>
              </a:endParaRPr>
            </a:p>
          </p:txBody>
        </p:sp>
      </p:grpSp>
      <p:grpSp>
        <p:nvGrpSpPr>
          <p:cNvPr id="91" name="Group 90"/>
          <p:cNvGrpSpPr/>
          <p:nvPr/>
        </p:nvGrpSpPr>
        <p:grpSpPr>
          <a:xfrm>
            <a:off x="338633" y="1933011"/>
            <a:ext cx="2422490" cy="1176995"/>
            <a:chOff x="511464" y="1767349"/>
            <a:chExt cx="1828800" cy="1507633"/>
          </a:xfrm>
        </p:grpSpPr>
        <p:sp>
          <p:nvSpPr>
            <p:cNvPr id="62" name="Rounded Rectangle 61"/>
            <p:cNvSpPr/>
            <p:nvPr/>
          </p:nvSpPr>
          <p:spPr bwMode="auto">
            <a:xfrm>
              <a:off x="511464" y="1875673"/>
              <a:ext cx="1828800" cy="1399309"/>
            </a:xfrm>
            <a:prstGeom prst="roundRect">
              <a:avLst>
                <a:gd name="adj" fmla="val 0"/>
              </a:avLst>
            </a:prstGeom>
            <a:solidFill>
              <a:schemeClr val="accent4"/>
            </a:solidFill>
            <a:ln w="9525" cap="flat" cmpd="sng" algn="ctr">
              <a:noFill/>
              <a:prstDash val="solid"/>
            </a:ln>
            <a:effectLst/>
          </p:spPr>
          <p:txBody>
            <a:bodyPr lIns="91440" bIns="91440" rtlCol="0" anchor="b" anchorCtr="0"/>
            <a:lstStyle/>
            <a:p>
              <a:pPr defTabSz="1217904"/>
              <a:r>
                <a:rPr lang="en-US" sz="2000" dirty="0">
                  <a:solidFill>
                    <a:srgbClr val="FFFFFF">
                      <a:alpha val="99000"/>
                    </a:srgbClr>
                  </a:solidFill>
                  <a:ea typeface="Segoe UI" pitchFamily="34" charset="0"/>
                  <a:cs typeface="Segoe UI" pitchFamily="34" charset="0"/>
                </a:rPr>
                <a:t> </a:t>
              </a:r>
            </a:p>
          </p:txBody>
        </p:sp>
        <p:sp>
          <p:nvSpPr>
            <p:cNvPr id="64" name="Rectangle 63"/>
            <p:cNvSpPr/>
            <p:nvPr/>
          </p:nvSpPr>
          <p:spPr>
            <a:xfrm>
              <a:off x="557883" y="2541519"/>
              <a:ext cx="1735962" cy="241689"/>
            </a:xfrm>
            <a:prstGeom prst="rect">
              <a:avLst/>
            </a:prstGeom>
          </p:spPr>
          <p:txBody>
            <a:bodyPr wrap="square" anchor="ctr" anchorCtr="0">
              <a:noAutofit/>
            </a:bodyPr>
            <a:lstStyle/>
            <a:p>
              <a:pPr algn="ctr" defTabSz="1217956"/>
              <a:r>
                <a:rPr lang="en-US" sz="2100" i="1" kern="0" dirty="0">
                  <a:gradFill>
                    <a:gsLst>
                      <a:gs pos="0">
                        <a:srgbClr val="FFFFFF"/>
                      </a:gs>
                      <a:gs pos="50000">
                        <a:srgbClr val="FFFFFF"/>
                      </a:gs>
                    </a:gsLst>
                    <a:lin ang="10800000" scaled="0"/>
                  </a:gradFill>
                </a:rPr>
                <a:t>0.0</a:t>
              </a:r>
              <a:r>
                <a:rPr lang="ru-RU" sz="2100" i="1" kern="0" dirty="0" smtClean="0">
                  <a:gradFill>
                    <a:gsLst>
                      <a:gs pos="0">
                        <a:srgbClr val="FFFFFF"/>
                      </a:gs>
                      <a:gs pos="50000">
                        <a:srgbClr val="FFFFFF"/>
                      </a:gs>
                    </a:gsLst>
                    <a:lin ang="10800000" scaled="0"/>
                  </a:gradFill>
                </a:rPr>
                <a:t>2</a:t>
              </a:r>
              <a:r>
                <a:rPr lang="en-US" sz="2100" i="1" kern="0" dirty="0" smtClean="0">
                  <a:gradFill>
                    <a:gsLst>
                      <a:gs pos="0">
                        <a:srgbClr val="FFFFFF"/>
                      </a:gs>
                      <a:gs pos="50000">
                        <a:srgbClr val="FFFFFF"/>
                      </a:gs>
                    </a:gsLst>
                    <a:lin ang="10800000" scaled="0"/>
                  </a:gradFill>
                </a:rPr>
                <a:t>/ /0.06</a:t>
              </a:r>
              <a:r>
                <a:rPr lang="en-US" sz="2100" b="1" kern="0" dirty="0" smtClean="0">
                  <a:gradFill>
                    <a:gsLst>
                      <a:gs pos="0">
                        <a:srgbClr val="FFFFFF"/>
                      </a:gs>
                      <a:gs pos="50000">
                        <a:srgbClr val="FFFFFF"/>
                      </a:gs>
                    </a:gsLst>
                    <a:lin ang="10800000" scaled="0"/>
                  </a:gradFill>
                </a:rPr>
                <a:t> </a:t>
              </a:r>
              <a:endParaRPr lang="en-US" sz="2100" b="1" kern="0" dirty="0">
                <a:gradFill>
                  <a:gsLst>
                    <a:gs pos="0">
                      <a:srgbClr val="FFFFFF"/>
                    </a:gs>
                    <a:gs pos="50000">
                      <a:srgbClr val="FFFFFF"/>
                    </a:gs>
                  </a:gsLst>
                  <a:lin ang="10800000" scaled="0"/>
                </a:gradFill>
              </a:endParaRPr>
            </a:p>
          </p:txBody>
        </p:sp>
        <p:cxnSp>
          <p:nvCxnSpPr>
            <p:cNvPr id="66" name="Straight Connector 65"/>
            <p:cNvCxnSpPr/>
            <p:nvPr/>
          </p:nvCxnSpPr>
          <p:spPr>
            <a:xfrm>
              <a:off x="648624" y="2422552"/>
              <a:ext cx="1554480" cy="2383"/>
            </a:xfrm>
            <a:prstGeom prst="line">
              <a:avLst/>
            </a:prstGeom>
            <a:ln w="6350">
              <a:solidFill>
                <a:schemeClr val="bg1"/>
              </a:solidFill>
            </a:ln>
            <a:effectLst>
              <a:outerShdw blurRad="63500" algn="ctr"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cxnSp>
        <p:sp>
          <p:nvSpPr>
            <p:cNvPr id="63" name="TextBox 62"/>
            <p:cNvSpPr txBox="1"/>
            <p:nvPr/>
          </p:nvSpPr>
          <p:spPr bwMode="invGray">
            <a:xfrm>
              <a:off x="550980" y="1767349"/>
              <a:ext cx="1749769" cy="668230"/>
            </a:xfrm>
            <a:prstGeom prst="rect">
              <a:avLst/>
            </a:prstGeom>
            <a:ln>
              <a:headEnd type="none" w="med" len="med"/>
              <a:tailEnd type="none" w="med" len="med"/>
            </a:ln>
            <a:effectLst/>
            <a:scene3d>
              <a:camera prst="orthographicFront">
                <a:rot lat="0" lon="0" rev="0"/>
              </a:camera>
              <a:lightRig rig="threePt" dir="tl"/>
            </a:scene3d>
            <a:sp3d prstMaterial="matte"/>
          </p:spPr>
          <p:txBody>
            <a:bodyPr wrap="square" tIns="182880" rtlCol="0">
              <a:spAutoFit/>
            </a:bodyPr>
            <a:lstStyle/>
            <a:p>
              <a:pPr marL="0" lvl="1" algn="ctr" defTabSz="913285" fontAlgn="base">
                <a:lnSpc>
                  <a:spcPct val="90000"/>
                </a:lnSpc>
                <a:spcBef>
                  <a:spcPct val="0"/>
                </a:spcBef>
                <a:spcAft>
                  <a:spcPct val="0"/>
                </a:spcAft>
                <a:buClr>
                  <a:srgbClr val="FFC000"/>
                </a:buClr>
              </a:pPr>
              <a:r>
                <a:rPr lang="en-US" sz="2100" kern="0" spc="-51" dirty="0" smtClean="0">
                  <a:solidFill>
                    <a:srgbClr val="FFFFFF">
                      <a:alpha val="99000"/>
                    </a:srgbClr>
                  </a:solidFill>
                  <a:latin typeface="Segoe UI Light" pitchFamily="34" charset="0"/>
                </a:rPr>
                <a:t>Extra Small – A0 </a:t>
              </a:r>
              <a:endParaRPr lang="en-US" sz="2100" kern="0" spc="-51" dirty="0">
                <a:solidFill>
                  <a:srgbClr val="FFFFFF">
                    <a:alpha val="99000"/>
                  </a:srgbClr>
                </a:solidFill>
                <a:latin typeface="Segoe UI Light" pitchFamily="34" charset="0"/>
              </a:endParaRPr>
            </a:p>
          </p:txBody>
        </p:sp>
      </p:grpSp>
      <p:grpSp>
        <p:nvGrpSpPr>
          <p:cNvPr id="85" name="Group 84"/>
          <p:cNvGrpSpPr/>
          <p:nvPr/>
        </p:nvGrpSpPr>
        <p:grpSpPr>
          <a:xfrm>
            <a:off x="348217" y="3304742"/>
            <a:ext cx="2395296" cy="2069647"/>
            <a:chOff x="497805" y="4151603"/>
            <a:chExt cx="1828800" cy="2069647"/>
          </a:xfrm>
        </p:grpSpPr>
        <p:sp>
          <p:nvSpPr>
            <p:cNvPr id="72" name="Rounded Rectangle 71"/>
            <p:cNvSpPr/>
            <p:nvPr/>
          </p:nvSpPr>
          <p:spPr bwMode="auto">
            <a:xfrm>
              <a:off x="497805" y="4151603"/>
              <a:ext cx="1828800" cy="2069647"/>
            </a:xfrm>
            <a:prstGeom prst="roundRect">
              <a:avLst>
                <a:gd name="adj" fmla="val 0"/>
              </a:avLst>
            </a:prstGeom>
            <a:solidFill>
              <a:schemeClr val="accent2"/>
            </a:solidFill>
            <a:ln w="9525" cap="flat" cmpd="sng" algn="ctr">
              <a:noFill/>
              <a:prstDash val="solid"/>
            </a:ln>
            <a:effectLst/>
          </p:spPr>
          <p:txBody>
            <a:bodyPr lIns="91440" bIns="91440" rtlCol="0" anchor="b" anchorCtr="0"/>
            <a:lstStyle/>
            <a:p>
              <a:pPr defTabSz="1217904"/>
              <a:r>
                <a:rPr lang="en-US" altLang="zh-CN" sz="2000" dirty="0">
                  <a:solidFill>
                    <a:srgbClr val="FFFFFF">
                      <a:alpha val="99000"/>
                    </a:srgbClr>
                  </a:solidFill>
                  <a:ea typeface="Segoe UI" pitchFamily="34" charset="0"/>
                  <a:cs typeface="Segoe UI" pitchFamily="34" charset="0"/>
                </a:rPr>
                <a:t> </a:t>
              </a:r>
            </a:p>
          </p:txBody>
        </p:sp>
        <p:sp>
          <p:nvSpPr>
            <p:cNvPr id="74" name="Rectangle 73"/>
            <p:cNvSpPr/>
            <p:nvPr/>
          </p:nvSpPr>
          <p:spPr>
            <a:xfrm>
              <a:off x="606146" y="4380370"/>
              <a:ext cx="1612118" cy="375187"/>
            </a:xfrm>
            <a:prstGeom prst="rect">
              <a:avLst/>
            </a:prstGeom>
          </p:spPr>
          <p:txBody>
            <a:bodyPr wrap="square" anchor="ctr" anchorCtr="0">
              <a:noAutofit/>
            </a:bodyPr>
            <a:lstStyle/>
            <a:p>
              <a:pPr algn="ctr" defTabSz="1217956"/>
              <a:r>
                <a:rPr lang="en-US" sz="2000" b="1" kern="0" dirty="0">
                  <a:gradFill>
                    <a:gsLst>
                      <a:gs pos="0">
                        <a:srgbClr val="FFFFFF"/>
                      </a:gs>
                      <a:gs pos="50000">
                        <a:srgbClr val="FFFFFF"/>
                      </a:gs>
                    </a:gsLst>
                    <a:lin ang="10800000" scaled="0"/>
                  </a:gradFill>
                </a:rPr>
                <a:t>1 x 1.0Ghz</a:t>
              </a:r>
              <a:endParaRPr lang="ru-RU" sz="2000" b="1" kern="0" dirty="0">
                <a:gradFill>
                  <a:gsLst>
                    <a:gs pos="0">
                      <a:srgbClr val="FFFFFF"/>
                    </a:gs>
                    <a:gs pos="50000">
                      <a:srgbClr val="FFFFFF"/>
                    </a:gs>
                  </a:gsLst>
                  <a:lin ang="10800000" scaled="0"/>
                </a:gradFill>
              </a:endParaRPr>
            </a:p>
            <a:p>
              <a:pPr algn="ctr" defTabSz="1217956"/>
              <a:r>
                <a:rPr lang="ru-RU" sz="1600" b="1" kern="0" dirty="0">
                  <a:gradFill>
                    <a:gsLst>
                      <a:gs pos="0">
                        <a:srgbClr val="FFFFFF"/>
                      </a:gs>
                      <a:gs pos="50000">
                        <a:srgbClr val="FFFFFF"/>
                      </a:gs>
                    </a:gsLst>
                    <a:lin ang="10800000" scaled="0"/>
                  </a:gradFill>
                </a:rPr>
                <a:t>Разделяемое ядро</a:t>
              </a:r>
              <a:endParaRPr lang="en-US" sz="1600" b="1" kern="0" dirty="0">
                <a:gradFill>
                  <a:gsLst>
                    <a:gs pos="0">
                      <a:srgbClr val="FFFFFF"/>
                    </a:gs>
                    <a:gs pos="50000">
                      <a:srgbClr val="FFFFFF"/>
                    </a:gs>
                  </a:gsLst>
                  <a:lin ang="10800000" scaled="0"/>
                </a:gradFill>
              </a:endParaRPr>
            </a:p>
          </p:txBody>
        </p:sp>
        <p:sp>
          <p:nvSpPr>
            <p:cNvPr id="76" name="Rectangle 75"/>
            <p:cNvSpPr/>
            <p:nvPr/>
          </p:nvSpPr>
          <p:spPr>
            <a:xfrm>
              <a:off x="572320" y="5385482"/>
              <a:ext cx="1710440" cy="375187"/>
            </a:xfrm>
            <a:prstGeom prst="rect">
              <a:avLst/>
            </a:prstGeom>
          </p:spPr>
          <p:txBody>
            <a:bodyPr wrap="square" anchor="ctr" anchorCtr="0">
              <a:noAutofit/>
            </a:bodyPr>
            <a:lstStyle/>
            <a:p>
              <a:pPr algn="ctr" defTabSz="1217956"/>
              <a:r>
                <a:rPr lang="en-US" sz="1800" b="1" kern="0" dirty="0">
                  <a:solidFill>
                    <a:srgbClr val="FFFFFF">
                      <a:alpha val="99000"/>
                    </a:srgbClr>
                  </a:solidFill>
                </a:rPr>
                <a:t>768 MB memory </a:t>
              </a:r>
            </a:p>
            <a:p>
              <a:pPr algn="ctr" defTabSz="1217956"/>
              <a:r>
                <a:rPr lang="en-US" sz="1800" b="1" kern="0" dirty="0">
                  <a:solidFill>
                    <a:srgbClr val="FFFFFF">
                      <a:alpha val="99000"/>
                    </a:srgbClr>
                  </a:solidFill>
                </a:rPr>
                <a:t>20 GB storage</a:t>
              </a:r>
              <a:endParaRPr lang="ru-RU" sz="1800" b="1" kern="0" dirty="0">
                <a:solidFill>
                  <a:srgbClr val="FFFFFF">
                    <a:alpha val="99000"/>
                  </a:srgbClr>
                </a:solidFill>
              </a:endParaRPr>
            </a:p>
            <a:p>
              <a:pPr algn="ctr" defTabSz="1217956"/>
              <a:r>
                <a:rPr lang="ru-RU" sz="1800" b="1" kern="0" dirty="0">
                  <a:solidFill>
                    <a:srgbClr val="FFFFFF">
                      <a:alpha val="99000"/>
                    </a:srgbClr>
                  </a:solidFill>
                </a:rPr>
                <a:t>5 </a:t>
              </a:r>
              <a:r>
                <a:rPr lang="en-US" sz="1800" b="1" kern="0" dirty="0">
                  <a:solidFill>
                    <a:srgbClr val="FFFFFF">
                      <a:alpha val="99000"/>
                    </a:srgbClr>
                  </a:solidFill>
                </a:rPr>
                <a:t>Mbps network</a:t>
              </a:r>
            </a:p>
            <a:p>
              <a:pPr algn="ctr" defTabSz="1217956"/>
              <a:endParaRPr lang="en-US" sz="1300" b="1" kern="0" dirty="0">
                <a:solidFill>
                  <a:srgbClr val="FFFFFF">
                    <a:alpha val="99000"/>
                  </a:srgbClr>
                </a:solidFill>
              </a:endParaRPr>
            </a:p>
          </p:txBody>
        </p:sp>
      </p:grpSp>
      <p:sp>
        <p:nvSpPr>
          <p:cNvPr id="77" name="TextBox 76"/>
          <p:cNvSpPr txBox="1"/>
          <p:nvPr/>
        </p:nvSpPr>
        <p:spPr bwMode="invGray">
          <a:xfrm>
            <a:off x="348217" y="1118304"/>
            <a:ext cx="7957623" cy="729230"/>
          </a:xfrm>
          <a:prstGeom prst="rect">
            <a:avLst/>
          </a:prstGeom>
          <a:noFill/>
        </p:spPr>
        <p:txBody>
          <a:bodyPr wrap="square" lIns="91359" tIns="182720" rIns="91359" bIns="45681" rtlCol="0">
            <a:spAutoFit/>
          </a:bodyPr>
          <a:lstStyle/>
          <a:p>
            <a:pPr marL="0" lvl="1" indent="-155437" defTabSz="913549">
              <a:lnSpc>
                <a:spcPct val="90000"/>
              </a:lnSpc>
              <a:spcBef>
                <a:spcPct val="0"/>
              </a:spcBef>
              <a:buClr>
                <a:srgbClr val="FFC000"/>
              </a:buClr>
              <a:defRPr/>
            </a:pPr>
            <a:r>
              <a:rPr lang="en-US" sz="3600" i="1" spc="-100" dirty="0" smtClean="0">
                <a:ln w="3175">
                  <a:noFill/>
                </a:ln>
                <a:gradFill flip="none" rotWithShape="1">
                  <a:gsLst>
                    <a:gs pos="0">
                      <a:srgbClr val="595959"/>
                    </a:gs>
                    <a:gs pos="86000">
                      <a:srgbClr val="595959"/>
                    </a:gs>
                  </a:gsLst>
                  <a:lin ang="5400000" scaled="0"/>
                  <a:tileRect/>
                </a:gradFill>
                <a:ea typeface="Segoe UI" pitchFamily="34" charset="0"/>
                <a:cs typeface="Segoe UI" pitchFamily="34" charset="0"/>
              </a:rPr>
              <a:t>Linux/Windows</a:t>
            </a:r>
            <a:r>
              <a:rPr lang="en-US" sz="3600" i="1" spc="-100" dirty="0" smtClean="0">
                <a:ln w="3175">
                  <a:noFill/>
                </a:ln>
                <a:gradFill flip="none" rotWithShape="1">
                  <a:gsLst>
                    <a:gs pos="0">
                      <a:srgbClr val="595959"/>
                    </a:gs>
                    <a:gs pos="86000">
                      <a:srgbClr val="595959"/>
                    </a:gs>
                  </a:gsLst>
                  <a:lin ang="5400000" scaled="0"/>
                  <a:tileRect/>
                </a:gradFill>
                <a:ea typeface="Segoe UI" pitchFamily="34" charset="0"/>
                <a:cs typeface="Segoe UI" pitchFamily="34" charset="0"/>
              </a:rPr>
              <a:t>/SQL Server</a:t>
            </a:r>
            <a:r>
              <a:rPr lang="ru-RU" sz="1900" spc="-100" dirty="0" smtClean="0">
                <a:ln w="3175">
                  <a:noFill/>
                </a:ln>
                <a:gradFill flip="none" rotWithShape="1">
                  <a:gsLst>
                    <a:gs pos="0">
                      <a:srgbClr val="595959"/>
                    </a:gs>
                    <a:gs pos="86000">
                      <a:srgbClr val="595959"/>
                    </a:gs>
                  </a:gsLst>
                  <a:lin ang="5400000" scaled="0"/>
                  <a:tileRect/>
                </a:gradFill>
                <a:ea typeface="Segoe UI" pitchFamily="34" charset="0"/>
                <a:cs typeface="Segoe UI" pitchFamily="34" charset="0"/>
              </a:rPr>
              <a:t>,  стоимость</a:t>
            </a:r>
            <a:r>
              <a:rPr lang="en-US" sz="1900" spc="-100" dirty="0" smtClean="0">
                <a:ln w="3175">
                  <a:noFill/>
                </a:ln>
                <a:gradFill flip="none" rotWithShape="1">
                  <a:gsLst>
                    <a:gs pos="0">
                      <a:srgbClr val="595959"/>
                    </a:gs>
                    <a:gs pos="86000">
                      <a:srgbClr val="595959"/>
                    </a:gs>
                  </a:gsLst>
                  <a:lin ang="5400000" scaled="0"/>
                  <a:tileRect/>
                </a:gradFill>
                <a:ea typeface="Segoe UI" pitchFamily="34" charset="0"/>
                <a:cs typeface="Segoe UI" pitchFamily="34" charset="0"/>
              </a:rPr>
              <a:t>$ </a:t>
            </a:r>
            <a:r>
              <a:rPr lang="ru-RU" sz="1900" spc="-100" dirty="0">
                <a:ln w="3175">
                  <a:noFill/>
                </a:ln>
                <a:gradFill flip="none" rotWithShape="1">
                  <a:gsLst>
                    <a:gs pos="0">
                      <a:srgbClr val="595959"/>
                    </a:gs>
                    <a:gs pos="86000">
                      <a:srgbClr val="595959"/>
                    </a:gs>
                  </a:gsLst>
                  <a:lin ang="5400000" scaled="0"/>
                  <a:tileRect/>
                </a:gradFill>
                <a:ea typeface="Segoe UI" pitchFamily="34" charset="0"/>
                <a:cs typeface="Segoe UI" pitchFamily="34" charset="0"/>
              </a:rPr>
              <a:t>за час</a:t>
            </a:r>
            <a:endParaRPr lang="en-US" sz="1900" spc="-100" dirty="0">
              <a:ln w="3175">
                <a:noFill/>
              </a:ln>
              <a:gradFill flip="none" rotWithShape="1">
                <a:gsLst>
                  <a:gs pos="0">
                    <a:srgbClr val="595959"/>
                  </a:gs>
                  <a:gs pos="86000">
                    <a:srgbClr val="595959"/>
                  </a:gs>
                </a:gsLst>
                <a:lin ang="5400000" scaled="0"/>
                <a:tileRect/>
              </a:gradFill>
              <a:ea typeface="Segoe UI" pitchFamily="34" charset="0"/>
              <a:cs typeface="Segoe UI" pitchFamily="34" charset="0"/>
            </a:endParaRPr>
          </a:p>
        </p:txBody>
      </p:sp>
      <p:sp>
        <p:nvSpPr>
          <p:cNvPr id="3" name="TextBox 2"/>
          <p:cNvSpPr txBox="1"/>
          <p:nvPr/>
        </p:nvSpPr>
        <p:spPr>
          <a:xfrm>
            <a:off x="2900520" y="2393683"/>
            <a:ext cx="399148" cy="664797"/>
          </a:xfrm>
          <a:prstGeom prst="rect">
            <a:avLst/>
          </a:prstGeom>
          <a:noFill/>
        </p:spPr>
        <p:txBody>
          <a:bodyPr wrap="none" lIns="0" tIns="0" rIns="0" bIns="0" rtlCol="0">
            <a:spAutoFit/>
          </a:bodyPr>
          <a:lstStyle/>
          <a:p>
            <a:pPr>
              <a:lnSpc>
                <a:spcPct val="90000"/>
              </a:lnSpc>
              <a:spcBef>
                <a:spcPct val="20000"/>
              </a:spcBef>
              <a:buSzPct val="80000"/>
            </a:pPr>
            <a:r>
              <a:rPr lang="en-US" sz="4800" dirty="0" smtClean="0">
                <a:gradFill>
                  <a:gsLst>
                    <a:gs pos="0">
                      <a:srgbClr val="292929">
                        <a:lumMod val="90000"/>
                        <a:lumOff val="10000"/>
                      </a:srgbClr>
                    </a:gs>
                    <a:gs pos="86000">
                      <a:srgbClr val="292929">
                        <a:lumMod val="90000"/>
                        <a:lumOff val="10000"/>
                      </a:srgbClr>
                    </a:gs>
                  </a:gsLst>
                  <a:lin ang="5400000" scaled="0"/>
                </a:gradFill>
              </a:rPr>
              <a:t>...</a:t>
            </a:r>
            <a:endParaRPr lang="ru-RU" sz="4800" dirty="0">
              <a:gradFill>
                <a:gsLst>
                  <a:gs pos="0">
                    <a:srgbClr val="292929">
                      <a:lumMod val="90000"/>
                      <a:lumOff val="10000"/>
                    </a:srgbClr>
                  </a:gs>
                  <a:gs pos="86000">
                    <a:srgbClr val="292929">
                      <a:lumMod val="90000"/>
                      <a:lumOff val="10000"/>
                    </a:srgbClr>
                  </a:gs>
                </a:gsLst>
                <a:lin ang="5400000" scaled="0"/>
              </a:gradFill>
            </a:endParaRPr>
          </a:p>
        </p:txBody>
      </p:sp>
      <p:sp>
        <p:nvSpPr>
          <p:cNvPr id="6" name="Right Arrow 5"/>
          <p:cNvSpPr/>
          <p:nvPr/>
        </p:nvSpPr>
        <p:spPr bwMode="auto">
          <a:xfrm>
            <a:off x="7356374" y="2668276"/>
            <a:ext cx="761059" cy="484632"/>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ru-RU" sz="2200" dirty="0" smtClean="0">
              <a:ln w="0"/>
              <a:solidFill>
                <a:schemeClr val="tx1"/>
              </a:solidFill>
              <a:effectLst>
                <a:outerShdw blurRad="38100" dist="19050" dir="2700000" algn="tl" rotWithShape="0">
                  <a:schemeClr val="dk1">
                    <a:alpha val="40000"/>
                  </a:schemeClr>
                </a:outerShdw>
              </a:effectLst>
            </a:endParaRPr>
          </a:p>
        </p:txBody>
      </p:sp>
      <p:sp>
        <p:nvSpPr>
          <p:cNvPr id="53" name="TextBox 52"/>
          <p:cNvSpPr txBox="1"/>
          <p:nvPr/>
        </p:nvSpPr>
        <p:spPr>
          <a:xfrm>
            <a:off x="6868053" y="2444522"/>
            <a:ext cx="529339" cy="664797"/>
          </a:xfrm>
          <a:prstGeom prst="rect">
            <a:avLst/>
          </a:prstGeom>
          <a:noFill/>
        </p:spPr>
        <p:txBody>
          <a:bodyPr wrap="square" lIns="0" tIns="0" rIns="0" bIns="0" rtlCol="0">
            <a:spAutoFit/>
          </a:bodyPr>
          <a:lstStyle/>
          <a:p>
            <a:pPr>
              <a:lnSpc>
                <a:spcPct val="90000"/>
              </a:lnSpc>
              <a:spcBef>
                <a:spcPct val="20000"/>
              </a:spcBef>
              <a:buSzPct val="80000"/>
            </a:pPr>
            <a:r>
              <a:rPr lang="en-US" sz="4800" dirty="0" smtClean="0">
                <a:gradFill>
                  <a:gsLst>
                    <a:gs pos="0">
                      <a:srgbClr val="292929">
                        <a:lumMod val="90000"/>
                        <a:lumOff val="10000"/>
                      </a:srgbClr>
                    </a:gs>
                    <a:gs pos="86000">
                      <a:srgbClr val="292929">
                        <a:lumMod val="90000"/>
                        <a:lumOff val="10000"/>
                      </a:srgbClr>
                    </a:gs>
                  </a:gsLst>
                  <a:lin ang="5400000" scaled="0"/>
                </a:gradFill>
              </a:rPr>
              <a:t>...</a:t>
            </a:r>
            <a:endParaRPr lang="ru-RU" sz="4800" dirty="0">
              <a:gradFill>
                <a:gsLst>
                  <a:gs pos="0">
                    <a:srgbClr val="292929">
                      <a:lumMod val="90000"/>
                      <a:lumOff val="10000"/>
                    </a:srgbClr>
                  </a:gs>
                  <a:gs pos="86000">
                    <a:srgbClr val="292929">
                      <a:lumMod val="90000"/>
                      <a:lumOff val="10000"/>
                    </a:srgbClr>
                  </a:gs>
                </a:gsLst>
                <a:lin ang="5400000" scaled="0"/>
              </a:gradFill>
            </a:endParaRPr>
          </a:p>
        </p:txBody>
      </p:sp>
      <p:sp>
        <p:nvSpPr>
          <p:cNvPr id="55" name="Right Arrow 54"/>
          <p:cNvSpPr/>
          <p:nvPr/>
        </p:nvSpPr>
        <p:spPr bwMode="auto">
          <a:xfrm>
            <a:off x="3384784" y="2655732"/>
            <a:ext cx="761059" cy="484632"/>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ru-RU" sz="2200" dirty="0" smtClean="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96939625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20"/>
</p:tagLst>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2.xml><?xml version="1.0" encoding="utf-8"?>
<a:theme xmlns:a="http://schemas.openxmlformats.org/drawingml/2006/main" name="1_White with Consolas font for code slides">
  <a:themeElements>
    <a:clrScheme name="Custom 12">
      <a:dk1>
        <a:srgbClr val="292929"/>
      </a:dk1>
      <a:lt1>
        <a:srgbClr val="FFFFFF"/>
      </a:lt1>
      <a:dk2>
        <a:srgbClr val="5F5F5F"/>
      </a:dk2>
      <a:lt2>
        <a:srgbClr val="DDDDDD"/>
      </a:lt2>
      <a:accent1>
        <a:srgbClr val="FFBE00"/>
      </a:accent1>
      <a:accent2>
        <a:srgbClr val="00AEEF"/>
      </a:accent2>
      <a:accent3>
        <a:srgbClr val="910091"/>
      </a:accent3>
      <a:accent4>
        <a:srgbClr val="00A600"/>
      </a:accent4>
      <a:accent5>
        <a:srgbClr val="FF0000"/>
      </a:accent5>
      <a:accent6>
        <a:srgbClr val="0071BC"/>
      </a:accent6>
      <a:hlink>
        <a:srgbClr val="0000A6"/>
      </a:hlink>
      <a:folHlink>
        <a:srgbClr val="0071BC"/>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dirty="0" err="1" smtClean="0">
            <a:gradFill>
              <a:gsLst>
                <a:gs pos="417">
                  <a:srgbClr val="000000"/>
                </a:gs>
                <a:gs pos="100000">
                  <a:srgbClr val="000000"/>
                </a:gs>
              </a:gsLst>
              <a:lin ang="5400000" scaled="0"/>
            </a:gradFill>
          </a:defRPr>
        </a:defPPr>
      </a:lst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FA73AA01B4D1634CBDA2E333B4817ABB" ma:contentTypeVersion="0" ma:contentTypeDescription="Create a new document." ma:contentTypeScope="" ma:versionID="f0a70ab4f4bfc05796d6300e769839a8">
  <xsd:schema xmlns:xsd="http://www.w3.org/2001/XMLSchema" xmlns:xs="http://www.w3.org/2001/XMLSchema" xmlns:p="http://schemas.microsoft.com/office/2006/metadata/properties" targetNamespace="http://schemas.microsoft.com/office/2006/metadata/properties" ma:root="true" ma:fieldsID="653e09f7219bde86743a2589bfdebbfd">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9B2F97D-0457-4986-9734-D03EB073C5EA}">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www.w3.org/XML/1998/namespace"/>
    <ds:schemaRef ds:uri="http://purl.org/dc/dcmitype/"/>
  </ds:schemaRefs>
</ds:datastoreItem>
</file>

<file path=customXml/itemProps2.xml><?xml version="1.0" encoding="utf-8"?>
<ds:datastoreItem xmlns:ds="http://schemas.openxmlformats.org/officeDocument/2006/customXml" ds:itemID="{A0C85795-2271-41F3-BC39-19F25687740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B882D8D6-9D38-4159-A398-AAC3689D3D7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6158</TotalTime>
  <Words>1281</Words>
  <Application>Microsoft Office PowerPoint</Application>
  <PresentationFormat>Custom</PresentationFormat>
  <Paragraphs>244</Paragraphs>
  <Slides>22</Slides>
  <Notes>9</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22</vt:i4>
      </vt:variant>
    </vt:vector>
  </HeadingPairs>
  <TitlesOfParts>
    <vt:vector size="32" baseType="lpstr">
      <vt:lpstr>Times</vt:lpstr>
      <vt:lpstr>Segoe UI Light</vt:lpstr>
      <vt:lpstr>Segoe Light</vt:lpstr>
      <vt:lpstr>Segoe UI</vt:lpstr>
      <vt:lpstr>Wingdings</vt:lpstr>
      <vt:lpstr>Arial</vt:lpstr>
      <vt:lpstr>Consolas</vt:lpstr>
      <vt:lpstr>Segoe UI Semibold</vt:lpstr>
      <vt:lpstr>MS1444_Windows Azure Template 16x9_r08b</vt:lpstr>
      <vt:lpstr>1_White with Consolas font for code slides</vt:lpstr>
      <vt:lpstr>Облачные технологии Windows Azure</vt:lpstr>
      <vt:lpstr>Содержание</vt:lpstr>
      <vt:lpstr>Windows Azure - инфраструктура </vt:lpstr>
      <vt:lpstr>Windows Azure - инфраструктура </vt:lpstr>
      <vt:lpstr>Облачные сервисы – вычислительные ресурсы</vt:lpstr>
      <vt:lpstr>Windows Azure – немного цифр </vt:lpstr>
      <vt:lpstr>Облачные сервисы – работа с данными</vt:lpstr>
      <vt:lpstr>Облачные сервисы – приложения и сеть</vt:lpstr>
      <vt:lpstr>Windows Azure Виртуальные машины</vt:lpstr>
      <vt:lpstr>Да, теперь у нас:</vt:lpstr>
      <vt:lpstr>Облачная БД SQL Azure</vt:lpstr>
      <vt:lpstr>PowerPoint Presentation</vt:lpstr>
      <vt:lpstr>PowerPoint Presentation</vt:lpstr>
      <vt:lpstr>Microsoft Startup Accelerator – это:</vt:lpstr>
      <vt:lpstr>Критерии отбора в программу</vt:lpstr>
      <vt:lpstr>Компании в программе</vt:lpstr>
      <vt:lpstr>Фонд посевного финансирования Microsoft</vt:lpstr>
      <vt:lpstr>Фонд посевного финансирования</vt:lpstr>
      <vt:lpstr>PowerPoint Presentation</vt:lpstr>
      <vt:lpstr>PowerPoint Presentation</vt:lpstr>
      <vt:lpstr>PowerPoint Presentation</vt:lpstr>
      <vt:lpstr>PowerPoint Presentation</vt:lpstr>
    </vt:vector>
  </TitlesOfParts>
  <Company>Microsoft Corporation</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Building Scalable, Global and Highly Available Web Apps</dc:title>
  <dc:subject>Windows Azure</dc:subject>
  <dc:creator>Haishi Bai</dc:creator>
  <dc:description>This presentation covers common techniques for designing and building highly available and scalable web applications using Windows Azure. You will learn about features provided by Windows Azure for fault tolerance, fail over, and non-disruptive upgrades.  You will also learn how to configure additional services including caching, the Content Delivery Network, and Traffic Manager.  
by Haishi Bai</dc:description>
  <cp:lastModifiedBy>Alexey Bokov</cp:lastModifiedBy>
  <cp:revision>325</cp:revision>
  <cp:lastPrinted>2011-10-11T14:25:22Z</cp:lastPrinted>
  <dcterms:created xsi:type="dcterms:W3CDTF">2011-03-29T16:07:22Z</dcterms:created>
  <dcterms:modified xsi:type="dcterms:W3CDTF">2013-08-27T09:47:00Z</dcterms:modified>
  <cp:version>1.0.1</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0x010100FA73AA01B4D1634CBDA2E333B4817ABB</vt:lpwstr>
  </property>
  <property fmtid="{D5CDD505-2E9C-101B-9397-08002B2CF9AE}" pid="3" name="IsMyDocuments">
    <vt:bool>true</vt:bool>
  </property>
</Properties>
</file>